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918400" cy="43891200"/>
  <p:notesSz cx="7102475" cy="9388475"/>
  <p:defaultTextStyle>
    <a:defPPr>
      <a:defRPr lang="en-US"/>
    </a:defPPr>
    <a:lvl1pPr algn="l" rtl="0" fontAlgn="base">
      <a:spcBef>
        <a:spcPct val="0"/>
      </a:spcBef>
      <a:spcAft>
        <a:spcPct val="0"/>
      </a:spcAft>
      <a:defRPr sz="8600" kern="1200">
        <a:solidFill>
          <a:schemeClr val="tx1"/>
        </a:solidFill>
        <a:latin typeface="Arial" charset="0"/>
        <a:ea typeface="+mn-ea"/>
        <a:cs typeface="+mn-cs"/>
      </a:defRPr>
    </a:lvl1pPr>
    <a:lvl2pPr marL="517525" indent="-60325" algn="l" rtl="0" fontAlgn="base">
      <a:spcBef>
        <a:spcPct val="0"/>
      </a:spcBef>
      <a:spcAft>
        <a:spcPct val="0"/>
      </a:spcAft>
      <a:defRPr sz="8600" kern="1200">
        <a:solidFill>
          <a:schemeClr val="tx1"/>
        </a:solidFill>
        <a:latin typeface="Arial" charset="0"/>
        <a:ea typeface="+mn-ea"/>
        <a:cs typeface="+mn-cs"/>
      </a:defRPr>
    </a:lvl2pPr>
    <a:lvl3pPr marL="1036638" indent="-122238" algn="l" rtl="0" fontAlgn="base">
      <a:spcBef>
        <a:spcPct val="0"/>
      </a:spcBef>
      <a:spcAft>
        <a:spcPct val="0"/>
      </a:spcAft>
      <a:defRPr sz="8600" kern="1200">
        <a:solidFill>
          <a:schemeClr val="tx1"/>
        </a:solidFill>
        <a:latin typeface="Arial" charset="0"/>
        <a:ea typeface="+mn-ea"/>
        <a:cs typeface="+mn-cs"/>
      </a:defRPr>
    </a:lvl3pPr>
    <a:lvl4pPr marL="1555750" indent="-184150" algn="l" rtl="0" fontAlgn="base">
      <a:spcBef>
        <a:spcPct val="0"/>
      </a:spcBef>
      <a:spcAft>
        <a:spcPct val="0"/>
      </a:spcAft>
      <a:defRPr sz="8600" kern="1200">
        <a:solidFill>
          <a:schemeClr val="tx1"/>
        </a:solidFill>
        <a:latin typeface="Arial" charset="0"/>
        <a:ea typeface="+mn-ea"/>
        <a:cs typeface="+mn-cs"/>
      </a:defRPr>
    </a:lvl4pPr>
    <a:lvl5pPr marL="2074863" indent="-246063" algn="l"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432" userDrawn="1">
          <p15:clr>
            <a:srgbClr val="A4A3A4"/>
          </p15:clr>
        </p15:guide>
        <p15:guide id="2" pos="7776" userDrawn="1">
          <p15:clr>
            <a:srgbClr val="A4A3A4"/>
          </p15:clr>
        </p15:guide>
        <p15:guide id="3" orient="horz" pos="13824" userDrawn="1">
          <p15:clr>
            <a:srgbClr val="A4A3A4"/>
          </p15:clr>
        </p15:guide>
        <p15:guide id="4" pos="10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D. Smith" initials="JD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2C3F"/>
    <a:srgbClr val="8A8D8F"/>
    <a:srgbClr val="000000"/>
    <a:srgbClr val="6F7F09"/>
    <a:srgbClr val="380E14"/>
    <a:srgbClr val="280A0E"/>
    <a:srgbClr val="CC0000"/>
    <a:srgbClr val="431D11"/>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61E07B-B379-4F5C-A481-359DB7A8D45A}" v="6" dt="2018-05-15T20:01:18.6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1" autoAdjust="0"/>
    <p:restoredTop sz="94662" autoAdjust="0"/>
  </p:normalViewPr>
  <p:slideViewPr>
    <p:cSldViewPr>
      <p:cViewPr varScale="1">
        <p:scale>
          <a:sx n="20" d="100"/>
          <a:sy n="20" d="100"/>
        </p:scale>
        <p:origin x="1305" y="6"/>
      </p:cViewPr>
      <p:guideLst>
        <p:guide orient="horz" pos="18432"/>
        <p:guide pos="7776"/>
        <p:guide orient="horz" pos="1382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1-29T01:55:52.740"/>
    </inkml:context>
    <inkml:brush xml:id="br0">
      <inkml:brushProperty name="width" value="0.03333" units="cm"/>
      <inkml:brushProperty name="height" value="0.03333" units="cm"/>
    </inkml:brush>
  </inkml:definitions>
  <inkml:trace contextRef="#ctx0" brushRef="#br0">33179 10478 4480,'0'0'2176,"0"106"-1792,106-106 2176,-106 106-2560,105-106 128,-105 106 0,106-106 128,-106 105-128,106-105 0,-106 0 128,0 0 128,0 0-128,0-105 128,-106 105-128,0-106 128,1 0-384,105 106 128,-106-106-256,0 106 0,106 0-768,-106 106 128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69745"/>
          </a:xfrm>
          <a:prstGeom prst="rect">
            <a:avLst/>
          </a:prstGeom>
        </p:spPr>
        <p:txBody>
          <a:bodyPr vert="horz" lIns="94649" tIns="47325" rIns="94649" bIns="47325"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4022486" y="0"/>
            <a:ext cx="3078383" cy="469745"/>
          </a:xfrm>
          <a:prstGeom prst="rect">
            <a:avLst/>
          </a:prstGeom>
        </p:spPr>
        <p:txBody>
          <a:bodyPr vert="horz" lIns="94649" tIns="47325" rIns="94649" bIns="47325" rtlCol="0"/>
          <a:lstStyle>
            <a:lvl1pPr algn="r">
              <a:defRPr sz="1200">
                <a:latin typeface="Arial" charset="0"/>
              </a:defRPr>
            </a:lvl1pPr>
          </a:lstStyle>
          <a:p>
            <a:pPr>
              <a:defRPr/>
            </a:pPr>
            <a:fld id="{83F97BF0-AD9C-4687-A2C7-728FB1268644}" type="datetimeFigureOut">
              <a:rPr lang="en-US"/>
              <a:pPr>
                <a:defRPr/>
              </a:pPr>
              <a:t>9/10/2018</a:t>
            </a:fld>
            <a:endParaRPr lang="en-US" dirty="0"/>
          </a:p>
        </p:txBody>
      </p:sp>
      <p:sp>
        <p:nvSpPr>
          <p:cNvPr id="4" name="Slide Image Placeholder 3"/>
          <p:cNvSpPr>
            <a:spLocks noGrp="1" noRot="1" noChangeAspect="1"/>
          </p:cNvSpPr>
          <p:nvPr>
            <p:ph type="sldImg" idx="2"/>
          </p:nvPr>
        </p:nvSpPr>
        <p:spPr>
          <a:xfrm>
            <a:off x="2232025" y="704850"/>
            <a:ext cx="2638425" cy="3519488"/>
          </a:xfrm>
          <a:prstGeom prst="rect">
            <a:avLst/>
          </a:prstGeom>
          <a:noFill/>
          <a:ln w="12700">
            <a:solidFill>
              <a:prstClr val="black"/>
            </a:solidFill>
          </a:ln>
        </p:spPr>
        <p:txBody>
          <a:bodyPr vert="horz" lIns="94649" tIns="47325" rIns="94649" bIns="47325" rtlCol="0" anchor="ctr"/>
          <a:lstStyle/>
          <a:p>
            <a:pPr lvl="0"/>
            <a:endParaRPr lang="en-US" noProof="0" dirty="0"/>
          </a:p>
        </p:txBody>
      </p:sp>
      <p:sp>
        <p:nvSpPr>
          <p:cNvPr id="5" name="Notes Placeholder 4"/>
          <p:cNvSpPr>
            <a:spLocks noGrp="1"/>
          </p:cNvSpPr>
          <p:nvPr>
            <p:ph type="body" sz="quarter" idx="3"/>
          </p:nvPr>
        </p:nvSpPr>
        <p:spPr>
          <a:xfrm>
            <a:off x="710891" y="4460168"/>
            <a:ext cx="5680693" cy="4224493"/>
          </a:xfrm>
          <a:prstGeom prst="rect">
            <a:avLst/>
          </a:prstGeom>
        </p:spPr>
        <p:txBody>
          <a:bodyPr vert="horz" lIns="94649" tIns="47325" rIns="94649" bIns="473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127"/>
            <a:ext cx="3078383" cy="469745"/>
          </a:xfrm>
          <a:prstGeom prst="rect">
            <a:avLst/>
          </a:prstGeom>
        </p:spPr>
        <p:txBody>
          <a:bodyPr vert="horz" lIns="94649" tIns="47325" rIns="94649" bIns="47325"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4022486" y="8917127"/>
            <a:ext cx="3078383" cy="469745"/>
          </a:xfrm>
          <a:prstGeom prst="rect">
            <a:avLst/>
          </a:prstGeom>
        </p:spPr>
        <p:txBody>
          <a:bodyPr vert="horz" lIns="94649" tIns="47325" rIns="94649" bIns="47325" rtlCol="0" anchor="b"/>
          <a:lstStyle>
            <a:lvl1pPr algn="r">
              <a:defRPr sz="1200">
                <a:latin typeface="Arial" charset="0"/>
              </a:defRPr>
            </a:lvl1pPr>
          </a:lstStyle>
          <a:p>
            <a:pPr>
              <a:defRPr/>
            </a:pPr>
            <a:fld id="{B3B6E598-0500-421E-9B66-3EC0CA135E88}" type="slidenum">
              <a:rPr lang="en-US"/>
              <a:pPr>
                <a:defRPr/>
              </a:pPr>
              <a:t>‹#›</a:t>
            </a:fld>
            <a:endParaRPr lang="en-US" dirty="0"/>
          </a:p>
        </p:txBody>
      </p:sp>
    </p:spTree>
    <p:extLst>
      <p:ext uri="{BB962C8B-B14F-4D97-AF65-F5344CB8AC3E}">
        <p14:creationId xmlns:p14="http://schemas.microsoft.com/office/powerpoint/2010/main" val="68911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232025" y="704850"/>
            <a:ext cx="2638425" cy="3519488"/>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defTabSz="946496">
              <a:defRPr/>
            </a:pPr>
            <a:r>
              <a:rPr lang="en-US" dirty="0"/>
              <a:t>The PSS-14 is a self-reported questionnaire to measure perceived stress. It  contains 14 questions that are answered with a 5-point scale, ranging from never to very often. According to the journal article, A Global Measure of Perceived Stress, the PSS-14 “has reliability in test and retest, adequate internal consistency, and concurrent and predictive validity” (as cited in Engen et al., 2012)</a:t>
            </a:r>
          </a:p>
          <a:p>
            <a:pPr defTabSz="946496">
              <a:defRPr/>
            </a:pPr>
            <a:r>
              <a:rPr lang="en-US" dirty="0"/>
              <a:t>The DASS is a self-reported questionnaire to measure  “the three related negative emotional states of depression, anxiety and stress” (Psychology Foundation  of Australia, 2014). It contains 42 questions that are answered with a 4-point scale, ranging from does not apply to me to applies to me very much. According to the Psychology Foundation of Australia (2014), it has “shown  to have high internal consistency and to yield meaningful discriminations in a variety of settings…” The DASS used in this study was rewritten in the present tense for the pre-questionnaire. The Post-questionnaire was also rewritten in the present  tense, but the questions were mixed up and some synonyms were used to replace previous wording.</a:t>
            </a:r>
          </a:p>
          <a:p>
            <a:endParaRPr lang="en-US"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4FC681-AD3A-4642-9592-BEAB7B143771}" type="slidenum">
              <a:rPr lang="en-US" smtClean="0"/>
              <a:pPr/>
              <a:t>1</a:t>
            </a:fld>
            <a:endParaRPr lang="en-US" dirty="0"/>
          </a:p>
        </p:txBody>
      </p:sp>
    </p:spTree>
    <p:extLst>
      <p:ext uri="{BB962C8B-B14F-4D97-AF65-F5344CB8AC3E}">
        <p14:creationId xmlns:p14="http://schemas.microsoft.com/office/powerpoint/2010/main" val="133062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338" y="13635040"/>
            <a:ext cx="27981728" cy="9408320"/>
          </a:xfrm>
        </p:spPr>
        <p:txBody>
          <a:bodyPr/>
          <a:lstStyle/>
          <a:p>
            <a:r>
              <a:rPr lang="en-US"/>
              <a:t>Click to edit Master title style</a:t>
            </a:r>
          </a:p>
        </p:txBody>
      </p:sp>
      <p:sp>
        <p:nvSpPr>
          <p:cNvPr id="3" name="Subtitle 2"/>
          <p:cNvSpPr>
            <a:spLocks noGrp="1"/>
          </p:cNvSpPr>
          <p:nvPr>
            <p:ph type="subTitle" idx="1"/>
          </p:nvPr>
        </p:nvSpPr>
        <p:spPr>
          <a:xfrm>
            <a:off x="4938034" y="24872157"/>
            <a:ext cx="23042336" cy="11215688"/>
          </a:xfrm>
        </p:spPr>
        <p:txBody>
          <a:bodyPr/>
          <a:lstStyle>
            <a:lvl1pPr marL="0" indent="0" algn="ctr">
              <a:buNone/>
              <a:defRPr/>
            </a:lvl1pPr>
            <a:lvl2pPr marL="389171" indent="0" algn="ctr">
              <a:buNone/>
              <a:defRPr/>
            </a:lvl2pPr>
            <a:lvl3pPr marL="778342" indent="0" algn="ctr">
              <a:buNone/>
              <a:defRPr/>
            </a:lvl3pPr>
            <a:lvl4pPr marL="1167514" indent="0" algn="ctr">
              <a:buNone/>
              <a:defRPr/>
            </a:lvl4pPr>
            <a:lvl5pPr marL="1556685" indent="0" algn="ctr">
              <a:buNone/>
              <a:defRPr/>
            </a:lvl5pPr>
            <a:lvl6pPr marL="1945856" indent="0" algn="ctr">
              <a:buNone/>
              <a:defRPr/>
            </a:lvl6pPr>
            <a:lvl7pPr marL="2335027" indent="0" algn="ctr">
              <a:buNone/>
              <a:defRPr/>
            </a:lvl7pPr>
            <a:lvl8pPr marL="2724199" indent="0" algn="ctr">
              <a:buNone/>
              <a:defRPr/>
            </a:lvl8pPr>
            <a:lvl9pPr marL="311336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51C3C3-43F4-48DA-B416-72BDA7290A1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985D45C-E8F4-4988-9925-DF5CF300802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570" y="1757363"/>
            <a:ext cx="7406368" cy="374499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466" y="1757363"/>
            <a:ext cx="22088476" cy="374499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862066-C2B9-4E20-811A-F15EDA99303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E1D092-1506-4E55-AFB4-46BC086E04B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8203528"/>
            <a:ext cx="27980368" cy="8717757"/>
          </a:xfrm>
        </p:spPr>
        <p:txBody>
          <a:bodyPr anchor="t"/>
          <a:lstStyle>
            <a:lvl1pPr algn="l">
              <a:defRPr sz="3375" b="1" cap="all"/>
            </a:lvl1pPr>
          </a:lstStyle>
          <a:p>
            <a:r>
              <a:rPr lang="en-US"/>
              <a:t>Click to edit Master title style</a:t>
            </a:r>
          </a:p>
        </p:txBody>
      </p:sp>
      <p:sp>
        <p:nvSpPr>
          <p:cNvPr id="3" name="Text Placeholder 2"/>
          <p:cNvSpPr>
            <a:spLocks noGrp="1"/>
          </p:cNvSpPr>
          <p:nvPr>
            <p:ph type="body" idx="1"/>
          </p:nvPr>
        </p:nvSpPr>
        <p:spPr>
          <a:xfrm>
            <a:off x="2600325" y="18602325"/>
            <a:ext cx="27980368" cy="9601200"/>
          </a:xfrm>
        </p:spPr>
        <p:txBody>
          <a:bodyPr anchor="b"/>
          <a:lstStyle>
            <a:lvl1pPr marL="0" indent="0">
              <a:buNone/>
              <a:defRPr sz="1725"/>
            </a:lvl1pPr>
            <a:lvl2pPr marL="389171" indent="0">
              <a:buNone/>
              <a:defRPr sz="1500"/>
            </a:lvl2pPr>
            <a:lvl3pPr marL="778342" indent="0">
              <a:buNone/>
              <a:defRPr sz="1350"/>
            </a:lvl3pPr>
            <a:lvl4pPr marL="1167514" indent="0">
              <a:buNone/>
              <a:defRPr sz="1200"/>
            </a:lvl4pPr>
            <a:lvl5pPr marL="1556685" indent="0">
              <a:buNone/>
              <a:defRPr sz="1200"/>
            </a:lvl5pPr>
            <a:lvl6pPr marL="1945856" indent="0">
              <a:buNone/>
              <a:defRPr sz="1200"/>
            </a:lvl6pPr>
            <a:lvl7pPr marL="2335027" indent="0">
              <a:buNone/>
              <a:defRPr sz="1200"/>
            </a:lvl7pPr>
            <a:lvl8pPr marL="2724199" indent="0">
              <a:buNone/>
              <a:defRPr sz="1200"/>
            </a:lvl8pPr>
            <a:lvl9pPr marL="3113369"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10434C5-7696-4E01-8C31-A37DB9FF492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6466" y="10241760"/>
            <a:ext cx="14747422" cy="28965525"/>
          </a:xfrm>
        </p:spPr>
        <p:txBody>
          <a:bodyPr/>
          <a:lstStyle>
            <a:lvl1pPr>
              <a:defRPr sz="2400"/>
            </a:lvl1pPr>
            <a:lvl2pPr>
              <a:defRPr sz="2025"/>
            </a:lvl2pPr>
            <a:lvl3pPr>
              <a:defRPr sz="1725"/>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24516" y="10241760"/>
            <a:ext cx="14747422" cy="28965525"/>
          </a:xfrm>
        </p:spPr>
        <p:txBody>
          <a:bodyPr/>
          <a:lstStyle>
            <a:lvl1pPr>
              <a:defRPr sz="2400"/>
            </a:lvl1pPr>
            <a:lvl2pPr>
              <a:defRPr sz="2025"/>
            </a:lvl2pPr>
            <a:lvl3pPr>
              <a:defRPr sz="1725"/>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1E257E4-E38F-46D9-A468-917F761120F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464" y="9825045"/>
            <a:ext cx="14544676" cy="4093369"/>
          </a:xfrm>
        </p:spPr>
        <p:txBody>
          <a:bodyPr anchor="b"/>
          <a:lstStyle>
            <a:lvl1pPr marL="0" indent="0">
              <a:buNone/>
              <a:defRPr sz="2025" b="1"/>
            </a:lvl1pPr>
            <a:lvl2pPr marL="389171" indent="0">
              <a:buNone/>
              <a:defRPr sz="1725" b="1"/>
            </a:lvl2pPr>
            <a:lvl3pPr marL="778342" indent="0">
              <a:buNone/>
              <a:defRPr sz="1500" b="1"/>
            </a:lvl3pPr>
            <a:lvl4pPr marL="1167514" indent="0">
              <a:buNone/>
              <a:defRPr sz="1350" b="1"/>
            </a:lvl4pPr>
            <a:lvl5pPr marL="1556685" indent="0">
              <a:buNone/>
              <a:defRPr sz="1350" b="1"/>
            </a:lvl5pPr>
            <a:lvl6pPr marL="1945856" indent="0">
              <a:buNone/>
              <a:defRPr sz="1350" b="1"/>
            </a:lvl6pPr>
            <a:lvl7pPr marL="2335027" indent="0">
              <a:buNone/>
              <a:defRPr sz="1350" b="1"/>
            </a:lvl7pPr>
            <a:lvl8pPr marL="2724199" indent="0">
              <a:buNone/>
              <a:defRPr sz="1350" b="1"/>
            </a:lvl8pPr>
            <a:lvl9pPr marL="3113369" indent="0">
              <a:buNone/>
              <a:defRPr sz="1350" b="1"/>
            </a:lvl9pPr>
          </a:lstStyle>
          <a:p>
            <a:pPr lvl="0"/>
            <a:r>
              <a:rPr lang="en-US"/>
              <a:t>Click to edit Master text styles</a:t>
            </a:r>
          </a:p>
        </p:txBody>
      </p:sp>
      <p:sp>
        <p:nvSpPr>
          <p:cNvPr id="4" name="Content Placeholder 3"/>
          <p:cNvSpPr>
            <a:spLocks noGrp="1"/>
          </p:cNvSpPr>
          <p:nvPr>
            <p:ph sz="half" idx="2"/>
          </p:nvPr>
        </p:nvSpPr>
        <p:spPr>
          <a:xfrm>
            <a:off x="1646464" y="13918409"/>
            <a:ext cx="14544676" cy="25288875"/>
          </a:xfrm>
        </p:spPr>
        <p:txBody>
          <a:bodyPr/>
          <a:lstStyle>
            <a:lvl1pPr>
              <a:defRPr sz="2025"/>
            </a:lvl1pPr>
            <a:lvl2pPr>
              <a:defRPr sz="1725"/>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820" y="9825045"/>
            <a:ext cx="14550118" cy="4093369"/>
          </a:xfrm>
        </p:spPr>
        <p:txBody>
          <a:bodyPr anchor="b"/>
          <a:lstStyle>
            <a:lvl1pPr marL="0" indent="0">
              <a:buNone/>
              <a:defRPr sz="2025" b="1"/>
            </a:lvl1pPr>
            <a:lvl2pPr marL="389171" indent="0">
              <a:buNone/>
              <a:defRPr sz="1725" b="1"/>
            </a:lvl2pPr>
            <a:lvl3pPr marL="778342" indent="0">
              <a:buNone/>
              <a:defRPr sz="1500" b="1"/>
            </a:lvl3pPr>
            <a:lvl4pPr marL="1167514" indent="0">
              <a:buNone/>
              <a:defRPr sz="1350" b="1"/>
            </a:lvl4pPr>
            <a:lvl5pPr marL="1556685" indent="0">
              <a:buNone/>
              <a:defRPr sz="1350" b="1"/>
            </a:lvl5pPr>
            <a:lvl6pPr marL="1945856" indent="0">
              <a:buNone/>
              <a:defRPr sz="1350" b="1"/>
            </a:lvl6pPr>
            <a:lvl7pPr marL="2335027" indent="0">
              <a:buNone/>
              <a:defRPr sz="1350" b="1"/>
            </a:lvl7pPr>
            <a:lvl8pPr marL="2724199" indent="0">
              <a:buNone/>
              <a:defRPr sz="1350" b="1"/>
            </a:lvl8pPr>
            <a:lvl9pPr marL="3113369" indent="0">
              <a:buNone/>
              <a:defRPr sz="1350" b="1"/>
            </a:lvl9pPr>
          </a:lstStyle>
          <a:p>
            <a:pPr lvl="0"/>
            <a:r>
              <a:rPr lang="en-US"/>
              <a:t>Click to edit Master text styles</a:t>
            </a:r>
          </a:p>
        </p:txBody>
      </p:sp>
      <p:sp>
        <p:nvSpPr>
          <p:cNvPr id="6" name="Content Placeholder 5"/>
          <p:cNvSpPr>
            <a:spLocks noGrp="1"/>
          </p:cNvSpPr>
          <p:nvPr>
            <p:ph sz="quarter" idx="4"/>
          </p:nvPr>
        </p:nvSpPr>
        <p:spPr>
          <a:xfrm>
            <a:off x="16721820" y="13918409"/>
            <a:ext cx="14550118" cy="25288875"/>
          </a:xfrm>
        </p:spPr>
        <p:txBody>
          <a:bodyPr/>
          <a:lstStyle>
            <a:lvl1pPr>
              <a:defRPr sz="2025"/>
            </a:lvl1pPr>
            <a:lvl2pPr>
              <a:defRPr sz="1725"/>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F8C713D-C740-4711-BE1D-F6A8B85D68A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B9DD9C9-C84F-44E5-8365-07E08FFEDDA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AA0B84D-FCA8-474E-ADF7-1F44E8208CF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466" y="1747843"/>
            <a:ext cx="10829926" cy="7436644"/>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2869636" y="1747843"/>
            <a:ext cx="18402300" cy="37459444"/>
          </a:xfrm>
        </p:spPr>
        <p:txBody>
          <a:bodyPr/>
          <a:lstStyle>
            <a:lvl1pPr>
              <a:defRPr sz="2700"/>
            </a:lvl1pPr>
            <a:lvl2pPr>
              <a:defRPr sz="2400"/>
            </a:lvl2pPr>
            <a:lvl3pPr>
              <a:defRPr sz="2025"/>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466" y="9184483"/>
            <a:ext cx="10829926" cy="30022800"/>
          </a:xfrm>
        </p:spPr>
        <p:txBody>
          <a:bodyPr/>
          <a:lstStyle>
            <a:lvl1pPr marL="0" indent="0">
              <a:buNone/>
              <a:defRPr sz="1200"/>
            </a:lvl1pPr>
            <a:lvl2pPr marL="389171" indent="0">
              <a:buNone/>
              <a:defRPr sz="1050"/>
            </a:lvl2pPr>
            <a:lvl3pPr marL="778342" indent="0">
              <a:buNone/>
              <a:defRPr sz="825"/>
            </a:lvl3pPr>
            <a:lvl4pPr marL="1167514" indent="0">
              <a:buNone/>
              <a:defRPr sz="750"/>
            </a:lvl4pPr>
            <a:lvl5pPr marL="1556685" indent="0">
              <a:buNone/>
              <a:defRPr sz="750"/>
            </a:lvl5pPr>
            <a:lvl6pPr marL="1945856" indent="0">
              <a:buNone/>
              <a:defRPr sz="750"/>
            </a:lvl6pPr>
            <a:lvl7pPr marL="2335027" indent="0">
              <a:buNone/>
              <a:defRPr sz="750"/>
            </a:lvl7pPr>
            <a:lvl8pPr marL="2724199" indent="0">
              <a:buNone/>
              <a:defRPr sz="750"/>
            </a:lvl8pPr>
            <a:lvl9pPr marL="3113369"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F1F752-A96A-4694-9D49-735487120D3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510" y="30722894"/>
            <a:ext cx="19750769" cy="3629025"/>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6452510" y="3921921"/>
            <a:ext cx="19750769" cy="26334243"/>
          </a:xfrm>
        </p:spPr>
        <p:txBody>
          <a:bodyPr/>
          <a:lstStyle>
            <a:lvl1pPr marL="0" indent="0">
              <a:buNone/>
              <a:defRPr sz="2700"/>
            </a:lvl1pPr>
            <a:lvl2pPr marL="389171" indent="0">
              <a:buNone/>
              <a:defRPr sz="2400"/>
            </a:lvl2pPr>
            <a:lvl3pPr marL="778342" indent="0">
              <a:buNone/>
              <a:defRPr sz="2025"/>
            </a:lvl3pPr>
            <a:lvl4pPr marL="1167514" indent="0">
              <a:buNone/>
              <a:defRPr sz="1725"/>
            </a:lvl4pPr>
            <a:lvl5pPr marL="1556685" indent="0">
              <a:buNone/>
              <a:defRPr sz="1725"/>
            </a:lvl5pPr>
            <a:lvl6pPr marL="1945856" indent="0">
              <a:buNone/>
              <a:defRPr sz="1725"/>
            </a:lvl6pPr>
            <a:lvl7pPr marL="2335027" indent="0">
              <a:buNone/>
              <a:defRPr sz="1725"/>
            </a:lvl7pPr>
            <a:lvl8pPr marL="2724199" indent="0">
              <a:buNone/>
              <a:defRPr sz="1725"/>
            </a:lvl8pPr>
            <a:lvl9pPr marL="3113369" indent="0">
              <a:buNone/>
              <a:defRPr sz="1725"/>
            </a:lvl9pPr>
          </a:lstStyle>
          <a:p>
            <a:pPr lvl="0"/>
            <a:endParaRPr lang="en-US" noProof="0" dirty="0"/>
          </a:p>
        </p:txBody>
      </p:sp>
      <p:sp>
        <p:nvSpPr>
          <p:cNvPr id="4" name="Text Placeholder 3"/>
          <p:cNvSpPr>
            <a:spLocks noGrp="1"/>
          </p:cNvSpPr>
          <p:nvPr>
            <p:ph type="body" sz="half" idx="2"/>
          </p:nvPr>
        </p:nvSpPr>
        <p:spPr>
          <a:xfrm>
            <a:off x="6452510" y="34351915"/>
            <a:ext cx="19750769" cy="5150644"/>
          </a:xfrm>
        </p:spPr>
        <p:txBody>
          <a:bodyPr/>
          <a:lstStyle>
            <a:lvl1pPr marL="0" indent="0">
              <a:buNone/>
              <a:defRPr sz="1200"/>
            </a:lvl1pPr>
            <a:lvl2pPr marL="389171" indent="0">
              <a:buNone/>
              <a:defRPr sz="1050"/>
            </a:lvl2pPr>
            <a:lvl3pPr marL="778342" indent="0">
              <a:buNone/>
              <a:defRPr sz="825"/>
            </a:lvl3pPr>
            <a:lvl4pPr marL="1167514" indent="0">
              <a:buNone/>
              <a:defRPr sz="750"/>
            </a:lvl4pPr>
            <a:lvl5pPr marL="1556685" indent="0">
              <a:buNone/>
              <a:defRPr sz="750"/>
            </a:lvl5pPr>
            <a:lvl6pPr marL="1945856" indent="0">
              <a:buNone/>
              <a:defRPr sz="750"/>
            </a:lvl6pPr>
            <a:lvl7pPr marL="2335027" indent="0">
              <a:buNone/>
              <a:defRPr sz="750"/>
            </a:lvl7pPr>
            <a:lvl8pPr marL="2724199" indent="0">
              <a:buNone/>
              <a:defRPr sz="750"/>
            </a:lvl8pPr>
            <a:lvl9pPr marL="3113369"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D3750F6-9D1D-4ECE-B167-45DD5EB4D91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241" y="1757363"/>
            <a:ext cx="29625925" cy="7315200"/>
          </a:xfrm>
          <a:prstGeom prst="rect">
            <a:avLst/>
          </a:prstGeom>
          <a:noFill/>
          <a:ln w="9525">
            <a:noFill/>
            <a:miter lim="800000"/>
            <a:headEnd/>
            <a:tailEnd/>
          </a:ln>
        </p:spPr>
        <p:txBody>
          <a:bodyPr vert="horz" wrap="square" lIns="438851" tIns="219425" rIns="438851" bIns="21942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6241" y="10242549"/>
            <a:ext cx="29625925" cy="28963939"/>
          </a:xfrm>
          <a:prstGeom prst="rect">
            <a:avLst/>
          </a:prstGeom>
          <a:noFill/>
          <a:ln w="9525">
            <a:noFill/>
            <a:miter lim="800000"/>
            <a:headEnd/>
            <a:tailEnd/>
          </a:ln>
        </p:spPr>
        <p:txBody>
          <a:bodyPr vert="horz" wrap="square" lIns="438851" tIns="219425" rIns="438851" bIns="2194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6241" y="39968488"/>
            <a:ext cx="7680325" cy="3048000"/>
          </a:xfrm>
          <a:prstGeom prst="rect">
            <a:avLst/>
          </a:prstGeom>
          <a:noFill/>
          <a:ln w="9525">
            <a:noFill/>
            <a:miter lim="800000"/>
            <a:headEnd/>
            <a:tailEnd/>
          </a:ln>
          <a:effectLst/>
        </p:spPr>
        <p:txBody>
          <a:bodyPr vert="horz" wrap="square" lIns="438851" tIns="219425" rIns="438851" bIns="219425" numCol="1" anchor="t" anchorCtr="0" compatLnSpc="1">
            <a:prstTxWarp prst="textNoShape">
              <a:avLst/>
            </a:prstTxWarp>
          </a:bodyPr>
          <a:lstStyle>
            <a:lvl1pPr>
              <a:defRPr sz="5025">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11247441" y="39968488"/>
            <a:ext cx="10423525" cy="3048000"/>
          </a:xfrm>
          <a:prstGeom prst="rect">
            <a:avLst/>
          </a:prstGeom>
          <a:noFill/>
          <a:ln w="9525">
            <a:noFill/>
            <a:miter lim="800000"/>
            <a:headEnd/>
            <a:tailEnd/>
          </a:ln>
          <a:effectLst/>
        </p:spPr>
        <p:txBody>
          <a:bodyPr vert="horz" wrap="square" lIns="438851" tIns="219425" rIns="438851" bIns="219425" numCol="1" anchor="t" anchorCtr="0" compatLnSpc="1">
            <a:prstTxWarp prst="textNoShape">
              <a:avLst/>
            </a:prstTxWarp>
          </a:bodyPr>
          <a:lstStyle>
            <a:lvl1pPr algn="ctr">
              <a:defRPr sz="5025">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23591841" y="39968488"/>
            <a:ext cx="7680325" cy="3048000"/>
          </a:xfrm>
          <a:prstGeom prst="rect">
            <a:avLst/>
          </a:prstGeom>
          <a:noFill/>
          <a:ln w="9525">
            <a:noFill/>
            <a:miter lim="800000"/>
            <a:headEnd/>
            <a:tailEnd/>
          </a:ln>
          <a:effectLst/>
        </p:spPr>
        <p:txBody>
          <a:bodyPr vert="horz" wrap="square" lIns="438851" tIns="219425" rIns="438851" bIns="219425" numCol="1" anchor="t" anchorCtr="0" compatLnSpc="1">
            <a:prstTxWarp prst="textNoShape">
              <a:avLst/>
            </a:prstTxWarp>
          </a:bodyPr>
          <a:lstStyle>
            <a:lvl1pPr algn="r">
              <a:defRPr sz="5025">
                <a:latin typeface="Arial" charset="0"/>
              </a:defRPr>
            </a:lvl1pPr>
          </a:lstStyle>
          <a:p>
            <a:pPr>
              <a:defRPr/>
            </a:pPr>
            <a:fld id="{F599AEE9-45CE-4590-8159-7140DCB1EDC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0723" rtl="0" eaLnBrk="0" fontAlgn="base" hangingPunct="0">
        <a:spcBef>
          <a:spcPct val="0"/>
        </a:spcBef>
        <a:spcAft>
          <a:spcPct val="0"/>
        </a:spcAft>
        <a:defRPr sz="15824">
          <a:solidFill>
            <a:schemeClr val="tx2"/>
          </a:solidFill>
          <a:latin typeface="+mj-lt"/>
          <a:ea typeface="+mj-ea"/>
          <a:cs typeface="+mj-cs"/>
        </a:defRPr>
      </a:lvl1pPr>
      <a:lvl2pPr algn="ctr" defTabSz="3290723" rtl="0" eaLnBrk="0" fontAlgn="base" hangingPunct="0">
        <a:spcBef>
          <a:spcPct val="0"/>
        </a:spcBef>
        <a:spcAft>
          <a:spcPct val="0"/>
        </a:spcAft>
        <a:defRPr sz="15824">
          <a:solidFill>
            <a:schemeClr val="tx2"/>
          </a:solidFill>
          <a:latin typeface="Arial" charset="0"/>
        </a:defRPr>
      </a:lvl2pPr>
      <a:lvl3pPr algn="ctr" defTabSz="3290723" rtl="0" eaLnBrk="0" fontAlgn="base" hangingPunct="0">
        <a:spcBef>
          <a:spcPct val="0"/>
        </a:spcBef>
        <a:spcAft>
          <a:spcPct val="0"/>
        </a:spcAft>
        <a:defRPr sz="15824">
          <a:solidFill>
            <a:schemeClr val="tx2"/>
          </a:solidFill>
          <a:latin typeface="Arial" charset="0"/>
        </a:defRPr>
      </a:lvl3pPr>
      <a:lvl4pPr algn="ctr" defTabSz="3290723" rtl="0" eaLnBrk="0" fontAlgn="base" hangingPunct="0">
        <a:spcBef>
          <a:spcPct val="0"/>
        </a:spcBef>
        <a:spcAft>
          <a:spcPct val="0"/>
        </a:spcAft>
        <a:defRPr sz="15824">
          <a:solidFill>
            <a:schemeClr val="tx2"/>
          </a:solidFill>
          <a:latin typeface="Arial" charset="0"/>
        </a:defRPr>
      </a:lvl4pPr>
      <a:lvl5pPr algn="ctr" defTabSz="3290723" rtl="0" eaLnBrk="0" fontAlgn="base" hangingPunct="0">
        <a:spcBef>
          <a:spcPct val="0"/>
        </a:spcBef>
        <a:spcAft>
          <a:spcPct val="0"/>
        </a:spcAft>
        <a:defRPr sz="15824">
          <a:solidFill>
            <a:schemeClr val="tx2"/>
          </a:solidFill>
          <a:latin typeface="Arial" charset="0"/>
        </a:defRPr>
      </a:lvl5pPr>
      <a:lvl6pPr marL="389171" algn="ctr" defTabSz="3291740" rtl="0" fontAlgn="base">
        <a:spcBef>
          <a:spcPct val="0"/>
        </a:spcBef>
        <a:spcAft>
          <a:spcPct val="0"/>
        </a:spcAft>
        <a:defRPr sz="15824">
          <a:solidFill>
            <a:schemeClr val="tx2"/>
          </a:solidFill>
          <a:latin typeface="Arial" charset="0"/>
        </a:defRPr>
      </a:lvl6pPr>
      <a:lvl7pPr marL="778342" algn="ctr" defTabSz="3291740" rtl="0" fontAlgn="base">
        <a:spcBef>
          <a:spcPct val="0"/>
        </a:spcBef>
        <a:spcAft>
          <a:spcPct val="0"/>
        </a:spcAft>
        <a:defRPr sz="15824">
          <a:solidFill>
            <a:schemeClr val="tx2"/>
          </a:solidFill>
          <a:latin typeface="Arial" charset="0"/>
        </a:defRPr>
      </a:lvl7pPr>
      <a:lvl8pPr marL="1167514" algn="ctr" defTabSz="3291740" rtl="0" fontAlgn="base">
        <a:spcBef>
          <a:spcPct val="0"/>
        </a:spcBef>
        <a:spcAft>
          <a:spcPct val="0"/>
        </a:spcAft>
        <a:defRPr sz="15824">
          <a:solidFill>
            <a:schemeClr val="tx2"/>
          </a:solidFill>
          <a:latin typeface="Arial" charset="0"/>
        </a:defRPr>
      </a:lvl8pPr>
      <a:lvl9pPr marL="1556685" algn="ctr" defTabSz="3291740" rtl="0" fontAlgn="base">
        <a:spcBef>
          <a:spcPct val="0"/>
        </a:spcBef>
        <a:spcAft>
          <a:spcPct val="0"/>
        </a:spcAft>
        <a:defRPr sz="15824">
          <a:solidFill>
            <a:schemeClr val="tx2"/>
          </a:solidFill>
          <a:latin typeface="Arial" charset="0"/>
        </a:defRPr>
      </a:lvl9pPr>
    </p:titleStyle>
    <p:bodyStyle>
      <a:lvl1pPr marL="1233427" indent="-1233427" algn="l" defTabSz="3290723" rtl="0" eaLnBrk="0" fontAlgn="base" hangingPunct="0">
        <a:spcBef>
          <a:spcPct val="20000"/>
        </a:spcBef>
        <a:spcAft>
          <a:spcPct val="0"/>
        </a:spcAft>
        <a:buChar char="•"/>
        <a:defRPr sz="11474">
          <a:solidFill>
            <a:schemeClr val="tx1"/>
          </a:solidFill>
          <a:latin typeface="+mn-lt"/>
          <a:ea typeface="+mn-ea"/>
          <a:cs typeface="+mn-cs"/>
        </a:defRPr>
      </a:lvl1pPr>
      <a:lvl2pPr marL="2674010" indent="-1027459" algn="l" defTabSz="3290723" rtl="0" eaLnBrk="0" fontAlgn="base" hangingPunct="0">
        <a:spcBef>
          <a:spcPct val="20000"/>
        </a:spcBef>
        <a:spcAft>
          <a:spcPct val="0"/>
        </a:spcAft>
        <a:buChar char="–"/>
        <a:defRPr sz="10050">
          <a:solidFill>
            <a:schemeClr val="tx1"/>
          </a:solidFill>
          <a:latin typeface="+mn-lt"/>
        </a:defRPr>
      </a:lvl2pPr>
      <a:lvl3pPr marL="4114595" indent="-822680" algn="l" defTabSz="3290723" rtl="0" eaLnBrk="0" fontAlgn="base" hangingPunct="0">
        <a:spcBef>
          <a:spcPct val="20000"/>
        </a:spcBef>
        <a:spcAft>
          <a:spcPct val="0"/>
        </a:spcAft>
        <a:buChar char="•"/>
        <a:defRPr sz="8625">
          <a:solidFill>
            <a:schemeClr val="tx1"/>
          </a:solidFill>
          <a:latin typeface="+mn-lt"/>
        </a:defRPr>
      </a:lvl3pPr>
      <a:lvl4pPr marL="5758766" indent="-822680" algn="l" defTabSz="3290723" rtl="0" eaLnBrk="0" fontAlgn="base" hangingPunct="0">
        <a:spcBef>
          <a:spcPct val="20000"/>
        </a:spcBef>
        <a:spcAft>
          <a:spcPct val="0"/>
        </a:spcAft>
        <a:buChar char="–"/>
        <a:defRPr sz="7200">
          <a:solidFill>
            <a:schemeClr val="tx1"/>
          </a:solidFill>
          <a:latin typeface="+mn-lt"/>
        </a:defRPr>
      </a:lvl4pPr>
      <a:lvl5pPr marL="7404127" indent="-822680" algn="l" defTabSz="3290723" rtl="0" eaLnBrk="0" fontAlgn="base" hangingPunct="0">
        <a:spcBef>
          <a:spcPct val="20000"/>
        </a:spcBef>
        <a:spcAft>
          <a:spcPct val="0"/>
        </a:spcAft>
        <a:buChar char="»"/>
        <a:defRPr sz="7200">
          <a:solidFill>
            <a:schemeClr val="tx1"/>
          </a:solidFill>
          <a:latin typeface="+mn-lt"/>
        </a:defRPr>
      </a:lvl5pPr>
      <a:lvl6pPr marL="7794233" indent="-822936" algn="l" defTabSz="3291740" rtl="0" fontAlgn="base">
        <a:spcBef>
          <a:spcPct val="20000"/>
        </a:spcBef>
        <a:spcAft>
          <a:spcPct val="0"/>
        </a:spcAft>
        <a:buChar char="»"/>
        <a:defRPr sz="7200">
          <a:solidFill>
            <a:schemeClr val="tx1"/>
          </a:solidFill>
          <a:latin typeface="+mn-lt"/>
        </a:defRPr>
      </a:lvl6pPr>
      <a:lvl7pPr marL="8183405" indent="-822936" algn="l" defTabSz="3291740" rtl="0" fontAlgn="base">
        <a:spcBef>
          <a:spcPct val="20000"/>
        </a:spcBef>
        <a:spcAft>
          <a:spcPct val="0"/>
        </a:spcAft>
        <a:buChar char="»"/>
        <a:defRPr sz="7200">
          <a:solidFill>
            <a:schemeClr val="tx1"/>
          </a:solidFill>
          <a:latin typeface="+mn-lt"/>
        </a:defRPr>
      </a:lvl7pPr>
      <a:lvl8pPr marL="8572577" indent="-822936" algn="l" defTabSz="3291740" rtl="0" fontAlgn="base">
        <a:spcBef>
          <a:spcPct val="20000"/>
        </a:spcBef>
        <a:spcAft>
          <a:spcPct val="0"/>
        </a:spcAft>
        <a:buChar char="»"/>
        <a:defRPr sz="7200">
          <a:solidFill>
            <a:schemeClr val="tx1"/>
          </a:solidFill>
          <a:latin typeface="+mn-lt"/>
        </a:defRPr>
      </a:lvl8pPr>
      <a:lvl9pPr marL="8961747" indent="-822936" algn="l" defTabSz="3291740" rtl="0" fontAlgn="base">
        <a:spcBef>
          <a:spcPct val="20000"/>
        </a:spcBef>
        <a:spcAft>
          <a:spcPct val="0"/>
        </a:spcAft>
        <a:buChar char="»"/>
        <a:defRPr sz="7200">
          <a:solidFill>
            <a:schemeClr val="tx1"/>
          </a:solidFill>
          <a:latin typeface="+mn-lt"/>
        </a:defRPr>
      </a:lvl9pPr>
    </p:bodyStyle>
    <p:otherStyle>
      <a:defPPr>
        <a:defRPr lang="en-US"/>
      </a:defPPr>
      <a:lvl1pPr marL="0" algn="l" defTabSz="778342" rtl="0" eaLnBrk="1" latinLnBrk="0" hangingPunct="1">
        <a:defRPr sz="1500" kern="1200">
          <a:solidFill>
            <a:schemeClr val="tx1"/>
          </a:solidFill>
          <a:latin typeface="+mn-lt"/>
          <a:ea typeface="+mn-ea"/>
          <a:cs typeface="+mn-cs"/>
        </a:defRPr>
      </a:lvl1pPr>
      <a:lvl2pPr marL="389171" algn="l" defTabSz="778342" rtl="0" eaLnBrk="1" latinLnBrk="0" hangingPunct="1">
        <a:defRPr sz="1500" kern="1200">
          <a:solidFill>
            <a:schemeClr val="tx1"/>
          </a:solidFill>
          <a:latin typeface="+mn-lt"/>
          <a:ea typeface="+mn-ea"/>
          <a:cs typeface="+mn-cs"/>
        </a:defRPr>
      </a:lvl2pPr>
      <a:lvl3pPr marL="778342" algn="l" defTabSz="778342" rtl="0" eaLnBrk="1" latinLnBrk="0" hangingPunct="1">
        <a:defRPr sz="1500" kern="1200">
          <a:solidFill>
            <a:schemeClr val="tx1"/>
          </a:solidFill>
          <a:latin typeface="+mn-lt"/>
          <a:ea typeface="+mn-ea"/>
          <a:cs typeface="+mn-cs"/>
        </a:defRPr>
      </a:lvl3pPr>
      <a:lvl4pPr marL="1167514" algn="l" defTabSz="778342" rtl="0" eaLnBrk="1" latinLnBrk="0" hangingPunct="1">
        <a:defRPr sz="1500" kern="1200">
          <a:solidFill>
            <a:schemeClr val="tx1"/>
          </a:solidFill>
          <a:latin typeface="+mn-lt"/>
          <a:ea typeface="+mn-ea"/>
          <a:cs typeface="+mn-cs"/>
        </a:defRPr>
      </a:lvl4pPr>
      <a:lvl5pPr marL="1556685" algn="l" defTabSz="778342" rtl="0" eaLnBrk="1" latinLnBrk="0" hangingPunct="1">
        <a:defRPr sz="1500" kern="1200">
          <a:solidFill>
            <a:schemeClr val="tx1"/>
          </a:solidFill>
          <a:latin typeface="+mn-lt"/>
          <a:ea typeface="+mn-ea"/>
          <a:cs typeface="+mn-cs"/>
        </a:defRPr>
      </a:lvl5pPr>
      <a:lvl6pPr marL="1945856" algn="l" defTabSz="778342" rtl="0" eaLnBrk="1" latinLnBrk="0" hangingPunct="1">
        <a:defRPr sz="1500" kern="1200">
          <a:solidFill>
            <a:schemeClr val="tx1"/>
          </a:solidFill>
          <a:latin typeface="+mn-lt"/>
          <a:ea typeface="+mn-ea"/>
          <a:cs typeface="+mn-cs"/>
        </a:defRPr>
      </a:lvl6pPr>
      <a:lvl7pPr marL="2335027" algn="l" defTabSz="778342" rtl="0" eaLnBrk="1" latinLnBrk="0" hangingPunct="1">
        <a:defRPr sz="1500" kern="1200">
          <a:solidFill>
            <a:schemeClr val="tx1"/>
          </a:solidFill>
          <a:latin typeface="+mn-lt"/>
          <a:ea typeface="+mn-ea"/>
          <a:cs typeface="+mn-cs"/>
        </a:defRPr>
      </a:lvl7pPr>
      <a:lvl8pPr marL="2724199" algn="l" defTabSz="778342" rtl="0" eaLnBrk="1" latinLnBrk="0" hangingPunct="1">
        <a:defRPr sz="1500" kern="1200">
          <a:solidFill>
            <a:schemeClr val="tx1"/>
          </a:solidFill>
          <a:latin typeface="+mn-lt"/>
          <a:ea typeface="+mn-ea"/>
          <a:cs typeface="+mn-cs"/>
        </a:defRPr>
      </a:lvl8pPr>
      <a:lvl9pPr marL="3113369" algn="l" defTabSz="77834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customXml" Target="../ink/ink1.xml"/><Relationship Id="rId10" Type="http://schemas.openxmlformats.org/officeDocument/2006/relationships/image" Target="../media/image5.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17552" y="457200"/>
            <a:ext cx="31418213" cy="2693194"/>
          </a:xfrm>
          <a:prstGeom prst="rect">
            <a:avLst/>
          </a:prstGeom>
          <a:noFill/>
          <a:ln w="9525">
            <a:solidFill>
              <a:schemeClr val="accent2">
                <a:lumMod val="50000"/>
              </a:schemeClr>
            </a:solidFill>
            <a:miter lim="800000"/>
            <a:headEnd/>
            <a:tailEnd/>
          </a:ln>
          <a:effectLst/>
        </p:spPr>
        <p:txBody>
          <a:bodyPr lIns="77807" tIns="38904" rIns="77807" bIns="38904" anchor="b">
            <a:normAutofit fontScale="77500" lnSpcReduction="20000"/>
          </a:bodyPr>
          <a:lstStyle/>
          <a:p>
            <a:pPr algn="ctr" defTabSz="3291740">
              <a:spcAft>
                <a:spcPts val="2043"/>
              </a:spcAft>
              <a:defRPr/>
            </a:pPr>
            <a:r>
              <a:rPr lang="en-US" sz="7200" b="1" dirty="0">
                <a:solidFill>
                  <a:srgbClr val="6F2C3F"/>
                </a:solidFill>
                <a:effectLst>
                  <a:outerShdw blurRad="38100" dist="38100" dir="2700000" algn="tl">
                    <a:srgbClr val="000000">
                      <a:alpha val="43137"/>
                    </a:srgbClr>
                  </a:outerShdw>
                </a:effectLst>
              </a:rPr>
              <a:t>The Effects of Blood Flow Restriction Training </a:t>
            </a:r>
            <a:r>
              <a:rPr lang="en-US" sz="7200" b="1">
                <a:solidFill>
                  <a:srgbClr val="6F2C3F"/>
                </a:solidFill>
                <a:effectLst>
                  <a:outerShdw blurRad="38100" dist="38100" dir="2700000" algn="tl">
                    <a:srgbClr val="000000">
                      <a:alpha val="43137"/>
                    </a:srgbClr>
                  </a:outerShdw>
                </a:effectLst>
              </a:rPr>
              <a:t>on VO</a:t>
            </a:r>
            <a:r>
              <a:rPr lang="en-US" sz="7200" b="1" baseline="-25000">
                <a:solidFill>
                  <a:srgbClr val="6F2C3F"/>
                </a:solidFill>
                <a:effectLst>
                  <a:outerShdw blurRad="38100" dist="38100" dir="2700000" algn="tl">
                    <a:srgbClr val="000000">
                      <a:alpha val="43137"/>
                    </a:srgbClr>
                  </a:outerShdw>
                </a:effectLst>
              </a:rPr>
              <a:t>2max</a:t>
            </a:r>
            <a:r>
              <a:rPr lang="en-US" sz="7200" b="1">
                <a:solidFill>
                  <a:srgbClr val="6F2C3F"/>
                </a:solidFill>
                <a:effectLst>
                  <a:outerShdw blurRad="38100" dist="38100" dir="2700000" algn="tl">
                    <a:srgbClr val="000000">
                      <a:alpha val="43137"/>
                    </a:srgbClr>
                  </a:outerShdw>
                </a:effectLst>
              </a:rPr>
              <a:t> </a:t>
            </a:r>
            <a:r>
              <a:rPr lang="en-US" sz="7200" b="1" dirty="0">
                <a:solidFill>
                  <a:srgbClr val="6F2C3F"/>
                </a:solidFill>
                <a:effectLst>
                  <a:outerShdw blurRad="38100" dist="38100" dir="2700000" algn="tl">
                    <a:srgbClr val="000000">
                      <a:alpha val="43137"/>
                    </a:srgbClr>
                  </a:outerShdw>
                </a:effectLst>
              </a:rPr>
              <a:t>and 1.5 Mile Run Performance</a:t>
            </a:r>
            <a:endParaRPr lang="en-US" sz="7200" b="1" dirty="0">
              <a:solidFill>
                <a:srgbClr val="6F2C3F"/>
              </a:solidFill>
            </a:endParaRPr>
          </a:p>
          <a:p>
            <a:pPr algn="ctr" defTabSz="3291740">
              <a:spcAft>
                <a:spcPts val="2043"/>
              </a:spcAft>
              <a:defRPr/>
            </a:pPr>
            <a:r>
              <a:rPr lang="en-US" sz="4350" b="1" dirty="0">
                <a:solidFill>
                  <a:srgbClr val="6F2C3F"/>
                </a:solidFill>
                <a:effectLst>
                  <a:outerShdw blurRad="38100" dist="38100" dir="2700000" algn="tl">
                    <a:srgbClr val="C0C0C0"/>
                  </a:outerShdw>
                </a:effectLst>
              </a:rPr>
              <a:t> William Ursprung</a:t>
            </a:r>
            <a:r>
              <a:rPr lang="en-US" sz="4350" b="1" dirty="0">
                <a:solidFill>
                  <a:srgbClr val="6F2C3F"/>
                </a:solidFill>
              </a:rPr>
              <a:t> and John Smith, Ph.D.</a:t>
            </a:r>
          </a:p>
          <a:p>
            <a:pPr algn="ctr" defTabSz="3291740">
              <a:defRPr/>
            </a:pPr>
            <a:r>
              <a:rPr lang="en-US" sz="4350" b="1" i="1" dirty="0">
                <a:solidFill>
                  <a:srgbClr val="6F2C3F"/>
                </a:solidFill>
              </a:rPr>
              <a:t>Texas A&amp;M University-San Antonio</a:t>
            </a:r>
          </a:p>
        </p:txBody>
      </p:sp>
      <p:sp>
        <p:nvSpPr>
          <p:cNvPr id="2059" name="Rectangle 60"/>
          <p:cNvSpPr>
            <a:spLocks noChangeArrowheads="1"/>
          </p:cNvSpPr>
          <p:nvPr/>
        </p:nvSpPr>
        <p:spPr bwMode="auto">
          <a:xfrm>
            <a:off x="29603702" y="12518530"/>
            <a:ext cx="1743075" cy="1128855"/>
          </a:xfrm>
          <a:prstGeom prst="rect">
            <a:avLst/>
          </a:prstGeom>
          <a:noFill/>
          <a:ln w="9525">
            <a:noFill/>
            <a:miter lim="800000"/>
            <a:headEnd/>
            <a:tailEnd/>
          </a:ln>
        </p:spPr>
        <p:txBody>
          <a:bodyPr lIns="77807" tIns="38904" rIns="77807" bIns="38904">
            <a:spAutoFit/>
          </a:bodyPr>
          <a:lstStyle/>
          <a:p>
            <a:pPr defTabSz="776249"/>
            <a:endParaRPr lang="en-US" sz="6825" dirty="0"/>
          </a:p>
        </p:txBody>
      </p:sp>
      <p:sp>
        <p:nvSpPr>
          <p:cNvPr id="2060" name="Rectangle 61"/>
          <p:cNvSpPr>
            <a:spLocks noChangeArrowheads="1"/>
          </p:cNvSpPr>
          <p:nvPr/>
        </p:nvSpPr>
        <p:spPr bwMode="auto">
          <a:xfrm>
            <a:off x="29603702" y="15066169"/>
            <a:ext cx="1743075" cy="1128855"/>
          </a:xfrm>
          <a:prstGeom prst="rect">
            <a:avLst/>
          </a:prstGeom>
          <a:noFill/>
          <a:ln w="9525">
            <a:noFill/>
            <a:miter lim="800000"/>
            <a:headEnd/>
            <a:tailEnd/>
          </a:ln>
        </p:spPr>
        <p:txBody>
          <a:bodyPr lIns="77807" tIns="38904" rIns="77807" bIns="38904">
            <a:spAutoFit/>
          </a:bodyPr>
          <a:lstStyle/>
          <a:p>
            <a:pPr defTabSz="776249"/>
            <a:endParaRPr lang="en-US" sz="6825" dirty="0"/>
          </a:p>
        </p:txBody>
      </p:sp>
      <p:sp>
        <p:nvSpPr>
          <p:cNvPr id="34" name="TextBox 33"/>
          <p:cNvSpPr txBox="1"/>
          <p:nvPr/>
        </p:nvSpPr>
        <p:spPr>
          <a:xfrm>
            <a:off x="755818" y="28142386"/>
            <a:ext cx="9841231" cy="1384995"/>
          </a:xfrm>
          <a:prstGeom prst="rect">
            <a:avLst/>
          </a:prstGeom>
          <a:noFill/>
        </p:spPr>
        <p:txBody>
          <a:bodyPr wrap="square" rtlCol="0">
            <a:spAutoFit/>
          </a:bodyPr>
          <a:lstStyle/>
          <a:p>
            <a:r>
              <a:rPr lang="en-US" sz="2800" dirty="0"/>
              <a:t>It is hypothesized that blood flow restriction walk training will significantly improve VO</a:t>
            </a:r>
            <a:r>
              <a:rPr lang="en-US" sz="2800" baseline="-25000" dirty="0"/>
              <a:t>2max</a:t>
            </a:r>
            <a:r>
              <a:rPr lang="en-US" sz="2800" dirty="0"/>
              <a:t> and 1.5 mile run times.</a:t>
            </a:r>
            <a:r>
              <a:rPr lang="en-US" sz="2800" cap="all" dirty="0"/>
              <a:t> </a:t>
            </a:r>
            <a:endParaRPr lang="en-US" sz="2800" dirty="0"/>
          </a:p>
          <a:p>
            <a:endParaRPr lang="en-US" sz="2800" dirty="0">
              <a:latin typeface="+mn-lt"/>
              <a:cs typeface="Times New Roman" panose="02020603050405020304" pitchFamily="18" charset="0"/>
            </a:endParaRPr>
          </a:p>
        </p:txBody>
      </p:sp>
      <p:sp>
        <p:nvSpPr>
          <p:cNvPr id="38" name="Rectangle 55"/>
          <p:cNvSpPr>
            <a:spLocks noChangeArrowheads="1"/>
          </p:cNvSpPr>
          <p:nvPr/>
        </p:nvSpPr>
        <p:spPr bwMode="auto">
          <a:xfrm>
            <a:off x="742950" y="3815699"/>
            <a:ext cx="9841230" cy="984901"/>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Abstract</a:t>
            </a:r>
          </a:p>
        </p:txBody>
      </p:sp>
      <p:sp>
        <p:nvSpPr>
          <p:cNvPr id="41" name="Rectangle 55"/>
          <p:cNvSpPr>
            <a:spLocks noChangeArrowheads="1"/>
          </p:cNvSpPr>
          <p:nvPr/>
        </p:nvSpPr>
        <p:spPr bwMode="auto">
          <a:xfrm>
            <a:off x="728746" y="17249674"/>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Introduction</a:t>
            </a:r>
          </a:p>
        </p:txBody>
      </p:sp>
      <p:sp>
        <p:nvSpPr>
          <p:cNvPr id="46" name="Rectangle 55"/>
          <p:cNvSpPr>
            <a:spLocks noChangeArrowheads="1"/>
          </p:cNvSpPr>
          <p:nvPr/>
        </p:nvSpPr>
        <p:spPr bwMode="auto">
          <a:xfrm>
            <a:off x="742950" y="26596848"/>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1"/>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Hypothesis</a:t>
            </a:r>
          </a:p>
        </p:txBody>
      </p:sp>
      <p:sp>
        <p:nvSpPr>
          <p:cNvPr id="51" name="Rectangle 55"/>
          <p:cNvSpPr>
            <a:spLocks noChangeArrowheads="1"/>
          </p:cNvSpPr>
          <p:nvPr/>
        </p:nvSpPr>
        <p:spPr bwMode="auto">
          <a:xfrm>
            <a:off x="11544300" y="3813048"/>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4800" b="1" dirty="0">
                <a:solidFill>
                  <a:srgbClr val="6F2C3F"/>
                </a:solidFill>
                <a:effectLst>
                  <a:outerShdw blurRad="38100" dist="38100" dir="2700000" algn="tl">
                    <a:srgbClr val="C0C0C0"/>
                  </a:outerShdw>
                </a:effectLst>
                <a:ea typeface="Batang" panose="02030600000101010101" pitchFamily="18" charset="-127"/>
                <a:cs typeface="Times New Roman"/>
              </a:rPr>
              <a:t>Methods and Procedures, cont’</a:t>
            </a:r>
          </a:p>
        </p:txBody>
      </p:sp>
      <p:sp>
        <p:nvSpPr>
          <p:cNvPr id="52" name="Rectangle 55"/>
          <p:cNvSpPr>
            <a:spLocks noChangeArrowheads="1"/>
          </p:cNvSpPr>
          <p:nvPr/>
        </p:nvSpPr>
        <p:spPr bwMode="auto">
          <a:xfrm>
            <a:off x="22288500" y="3813048"/>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Results</a:t>
            </a:r>
          </a:p>
        </p:txBody>
      </p:sp>
      <p:sp>
        <p:nvSpPr>
          <p:cNvPr id="53" name="Rectangle 55"/>
          <p:cNvSpPr>
            <a:spLocks noChangeArrowheads="1"/>
          </p:cNvSpPr>
          <p:nvPr/>
        </p:nvSpPr>
        <p:spPr bwMode="auto">
          <a:xfrm>
            <a:off x="22322690" y="11760018"/>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Conclusion</a:t>
            </a:r>
          </a:p>
        </p:txBody>
      </p:sp>
      <p:sp>
        <p:nvSpPr>
          <p:cNvPr id="55" name="Rectangle 55"/>
          <p:cNvSpPr>
            <a:spLocks noChangeArrowheads="1"/>
          </p:cNvSpPr>
          <p:nvPr/>
        </p:nvSpPr>
        <p:spPr bwMode="auto">
          <a:xfrm>
            <a:off x="742950" y="31470600"/>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Methods and Procedures</a:t>
            </a:r>
          </a:p>
        </p:txBody>
      </p:sp>
      <p:sp>
        <p:nvSpPr>
          <p:cNvPr id="35" name="Rectangle 55"/>
          <p:cNvSpPr>
            <a:spLocks noChangeArrowheads="1"/>
          </p:cNvSpPr>
          <p:nvPr/>
        </p:nvSpPr>
        <p:spPr bwMode="auto">
          <a:xfrm>
            <a:off x="22446913" y="27820220"/>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References</a:t>
            </a:r>
          </a:p>
        </p:txBody>
      </p:sp>
      <p:sp>
        <p:nvSpPr>
          <p:cNvPr id="23" name="Rectangle 22"/>
          <p:cNvSpPr/>
          <p:nvPr/>
        </p:nvSpPr>
        <p:spPr>
          <a:xfrm>
            <a:off x="22288502" y="5305485"/>
            <a:ext cx="9841229" cy="6186309"/>
          </a:xfrm>
          <a:prstGeom prst="rect">
            <a:avLst/>
          </a:prstGeom>
        </p:spPr>
        <p:txBody>
          <a:bodyPr wrap="square">
            <a:spAutoFit/>
          </a:bodyPr>
          <a:lstStyle/>
          <a:p>
            <a:pPr marL="571500" indent="-571500">
              <a:buFont typeface="Arial" panose="020B0604020202020204" pitchFamily="34" charset="0"/>
              <a:buChar char="•"/>
            </a:pPr>
            <a:r>
              <a:rPr lang="en-US" sz="3600" dirty="0"/>
              <a:t>The results of this study demonstrated a 3.5% improvement in VO</a:t>
            </a:r>
            <a:r>
              <a:rPr lang="en-US" sz="3600" baseline="-25000" dirty="0"/>
              <a:t>2max</a:t>
            </a:r>
            <a:r>
              <a:rPr lang="en-US" sz="3600" dirty="0"/>
              <a:t> in well-trained males aged 24 to 47.</a:t>
            </a:r>
          </a:p>
          <a:p>
            <a:pPr marL="571500" indent="-571500">
              <a:buFont typeface="Arial" panose="020B0604020202020204" pitchFamily="34" charset="0"/>
              <a:buChar char="•"/>
            </a:pPr>
            <a:endParaRPr lang="en-US" sz="3600" dirty="0">
              <a:latin typeface="+mn-lt"/>
              <a:cs typeface="Times New Roman" panose="02020603050405020304" pitchFamily="18" charset="0"/>
            </a:endParaRPr>
          </a:p>
          <a:p>
            <a:pPr marL="571500" indent="-571500">
              <a:buFont typeface="Arial" panose="020B0604020202020204" pitchFamily="34" charset="0"/>
              <a:buChar char="•"/>
            </a:pPr>
            <a:r>
              <a:rPr lang="en-US" sz="3600" dirty="0"/>
              <a:t>The results of the current study revealed a statically significant decrease in 1.5 mile run times which, on average, there was seven second decrease. </a:t>
            </a:r>
            <a:endParaRPr lang="en-US" sz="3600" dirty="0">
              <a:latin typeface="+mn-lt"/>
              <a:cs typeface="Times New Roman" panose="02020603050405020304" pitchFamily="18" charset="0"/>
            </a:endParaRPr>
          </a:p>
          <a:p>
            <a:pPr marL="571500" indent="-571500">
              <a:buFont typeface="Arial" panose="020B0604020202020204" pitchFamily="34" charset="0"/>
              <a:buChar char="•"/>
            </a:pPr>
            <a:r>
              <a:rPr lang="en-US" sz="3600" dirty="0"/>
              <a:t>The results of this study revealed a 41% statically significant increase in thigh muscle cross sectional area. </a:t>
            </a:r>
            <a:endParaRPr lang="en-US" sz="3600" dirty="0">
              <a:latin typeface="+mn-lt"/>
              <a:cs typeface="Times New Roman" panose="02020603050405020304" pitchFamily="18" charset="0"/>
            </a:endParaRPr>
          </a:p>
        </p:txBody>
      </p:sp>
      <p:sp>
        <p:nvSpPr>
          <p:cNvPr id="5" name="TextBox 4"/>
          <p:cNvSpPr txBox="1"/>
          <p:nvPr/>
        </p:nvSpPr>
        <p:spPr>
          <a:xfrm>
            <a:off x="22479000" y="13108154"/>
            <a:ext cx="9841227" cy="15050274"/>
          </a:xfrm>
          <a:prstGeom prst="rect">
            <a:avLst/>
          </a:prstGeom>
          <a:noFill/>
        </p:spPr>
        <p:txBody>
          <a:bodyPr wrap="square" rtlCol="0">
            <a:spAutoFit/>
          </a:bodyPr>
          <a:lstStyle/>
          <a:p>
            <a:r>
              <a:rPr lang="en-US" sz="3600" dirty="0"/>
              <a:t>The hypothesis is retained as results suggest  low intensity BFR walk training does significantly improve aerobic capacity, running endurance performance and skeletal muscle hypertrophy. Other studies also show significant </a:t>
            </a:r>
            <a:r>
              <a:rPr lang="en-US" sz="3600" dirty="0" err="1"/>
              <a:t>imporovements</a:t>
            </a:r>
            <a:r>
              <a:rPr lang="en-US" sz="3600" dirty="0"/>
              <a:t> in aerobic capacity (</a:t>
            </a:r>
            <a:r>
              <a:rPr lang="en-US" sz="3600" dirty="0">
                <a:solidFill>
                  <a:srgbClr val="FF0000"/>
                </a:solidFill>
              </a:rPr>
              <a:t>Abe et al., 2010; </a:t>
            </a:r>
            <a:r>
              <a:rPr lang="en-US" sz="3600" dirty="0" err="1">
                <a:solidFill>
                  <a:srgbClr val="FF0000"/>
                </a:solidFill>
              </a:rPr>
              <a:t>Corvino</a:t>
            </a:r>
            <a:r>
              <a:rPr lang="en-US" sz="3600" dirty="0">
                <a:solidFill>
                  <a:srgbClr val="FF0000"/>
                </a:solidFill>
              </a:rPr>
              <a:t> et al., 2014</a:t>
            </a:r>
            <a:r>
              <a:rPr lang="en-US" sz="3600" dirty="0"/>
              <a:t>) and increases is muscle mass (</a:t>
            </a:r>
            <a:r>
              <a:rPr lang="en-US" sz="3600" dirty="0">
                <a:solidFill>
                  <a:srgbClr val="FF0000"/>
                </a:solidFill>
              </a:rPr>
              <a:t>Abe et al., 2006</a:t>
            </a:r>
            <a:r>
              <a:rPr lang="en-US" sz="3600" dirty="0"/>
              <a:t>), however, there is no other study that could be found that has evaluated the effects of non-resistance BFR training on endurance running performance. </a:t>
            </a:r>
          </a:p>
          <a:p>
            <a:endParaRPr lang="en-US" sz="3600" dirty="0"/>
          </a:p>
          <a:p>
            <a:r>
              <a:rPr lang="en-US" sz="3600" dirty="0"/>
              <a:t>Therefore, based on the evidence one can conclude that BFR walk training is an acceptable singular methodology that results in simultaneous improvements in aerobic capacity, endurance performance and skeletal muscle hypertrophy at low intensities and low volumes.</a:t>
            </a:r>
          </a:p>
          <a:p>
            <a:endParaRPr lang="en-US" sz="3600" dirty="0"/>
          </a:p>
          <a:p>
            <a:r>
              <a:rPr lang="en-US" sz="3600" dirty="0"/>
              <a:t>Limitations of this study include the low sample size and future studies should utilize training protocols of varying </a:t>
            </a:r>
            <a:r>
              <a:rPr lang="en-US" sz="3600" dirty="0" err="1"/>
              <a:t>intensites</a:t>
            </a:r>
            <a:r>
              <a:rPr lang="en-US" sz="3600" dirty="0"/>
              <a:t> and occlusion to further identify minimal levels for improvements.</a:t>
            </a:r>
          </a:p>
          <a:p>
            <a:endParaRPr lang="en-US" sz="3600" dirty="0">
              <a:solidFill>
                <a:srgbClr val="FF0000"/>
              </a:solidFill>
              <a:latin typeface="+mn-lt"/>
              <a:cs typeface="Times New Roman" panose="02020603050405020304" pitchFamily="18" charset="0"/>
            </a:endParaRPr>
          </a:p>
        </p:txBody>
      </p:sp>
      <p:sp>
        <p:nvSpPr>
          <p:cNvPr id="6" name="TextBox 5"/>
          <p:cNvSpPr txBox="1"/>
          <p:nvPr/>
        </p:nvSpPr>
        <p:spPr>
          <a:xfrm>
            <a:off x="22511084" y="29337000"/>
            <a:ext cx="10012678" cy="35425082"/>
          </a:xfrm>
          <a:prstGeom prst="rect">
            <a:avLst/>
          </a:prstGeom>
          <a:noFill/>
        </p:spPr>
        <p:txBody>
          <a:bodyPr wrap="square" rtlCol="0">
            <a:spAutoFit/>
          </a:bodyPr>
          <a:lstStyle/>
          <a:p>
            <a:r>
              <a:rPr lang="en-US" sz="2800" dirty="0">
                <a:latin typeface="Times New Roman"/>
              </a:rPr>
              <a:t>Abe, T., Fujita, S., Nakajima, T., </a:t>
            </a:r>
            <a:r>
              <a:rPr lang="en-US" sz="2800" dirty="0" err="1">
                <a:latin typeface="Times New Roman"/>
              </a:rPr>
              <a:t>Sakamaki</a:t>
            </a:r>
            <a:r>
              <a:rPr lang="en-US" sz="2800" dirty="0">
                <a:latin typeface="Times New Roman"/>
              </a:rPr>
              <a:t>, M., Ozaki, H., Ogasawara, R., </a:t>
            </a:r>
            <a:r>
              <a:rPr lang="en-US" sz="2800" dirty="0" err="1">
                <a:latin typeface="Times New Roman"/>
              </a:rPr>
              <a:t>Sugaya</a:t>
            </a:r>
            <a:r>
              <a:rPr lang="en-US" sz="2800" dirty="0">
                <a:latin typeface="Times New Roman"/>
              </a:rPr>
              <a:t>, M., Kudo, M., </a:t>
            </a:r>
            <a:r>
              <a:rPr lang="en-US" sz="2800" dirty="0" err="1">
                <a:latin typeface="Times New Roman"/>
              </a:rPr>
              <a:t>Kurano</a:t>
            </a:r>
            <a:r>
              <a:rPr lang="en-US" sz="2800" dirty="0">
                <a:latin typeface="Times New Roman"/>
              </a:rPr>
              <a:t>, M., Yasuda, T., Sato, Y., Ohshima, H., Mukai, C. &amp; Ishii, N. (2010b). Effects of low-Intensity cycle training with restricted leg blood flow on thigh muscle volume and VO2MAX in young men. </a:t>
            </a:r>
            <a:r>
              <a:rPr lang="en-US" sz="2800" i="1" dirty="0">
                <a:latin typeface="Times New Roman"/>
              </a:rPr>
              <a:t>Journal of Sports Science and Medicine, 9</a:t>
            </a:r>
            <a:r>
              <a:rPr lang="en-US" sz="2800" dirty="0">
                <a:latin typeface="Times New Roman"/>
              </a:rPr>
              <a:t>(3), 452-8. </a:t>
            </a:r>
          </a:p>
          <a:p>
            <a:endParaRPr lang="en-US" sz="2800" dirty="0">
              <a:latin typeface="Times New Roman"/>
            </a:endParaRPr>
          </a:p>
          <a:p>
            <a:r>
              <a:rPr lang="en-US" sz="2800" dirty="0">
                <a:latin typeface="Times New Roman"/>
              </a:rPr>
              <a:t>Abe, T., Kearns, C. F. &amp; Sato, Y. (2006b). Muscle size and strength are increased following walk training with restricted venous blood flow from the leg muscle, </a:t>
            </a:r>
            <a:r>
              <a:rPr lang="en-US" sz="2800" dirty="0" err="1">
                <a:latin typeface="Times New Roman"/>
              </a:rPr>
              <a:t>Kaatsu</a:t>
            </a:r>
            <a:r>
              <a:rPr lang="en-US" sz="2800" dirty="0">
                <a:latin typeface="Times New Roman"/>
              </a:rPr>
              <a:t>-walk training. </a:t>
            </a:r>
            <a:r>
              <a:rPr lang="en-US" sz="2800" i="1" dirty="0">
                <a:latin typeface="Times New Roman"/>
              </a:rPr>
              <a:t>Journal of Applied Physiology, 100</a:t>
            </a:r>
            <a:r>
              <a:rPr lang="en-US" sz="2800" dirty="0">
                <a:latin typeface="Times New Roman"/>
              </a:rPr>
              <a:t>(5), 1460-6. </a:t>
            </a:r>
          </a:p>
          <a:p>
            <a:endParaRPr lang="en-US" sz="2800" dirty="0">
              <a:latin typeface="Times New Roman"/>
            </a:endParaRPr>
          </a:p>
          <a:p>
            <a:r>
              <a:rPr lang="en-US" sz="2800" dirty="0">
                <a:latin typeface="Times New Roman"/>
              </a:rPr>
              <a:t>Cook, C. J., </a:t>
            </a:r>
            <a:r>
              <a:rPr lang="en-US" sz="2800" dirty="0" err="1">
                <a:latin typeface="Times New Roman"/>
              </a:rPr>
              <a:t>Kilduff</a:t>
            </a:r>
            <a:r>
              <a:rPr lang="en-US" sz="2800" dirty="0">
                <a:latin typeface="Times New Roman"/>
              </a:rPr>
              <a:t>, L. P. &amp; </a:t>
            </a:r>
            <a:r>
              <a:rPr lang="en-US" sz="2800" dirty="0" err="1">
                <a:latin typeface="Times New Roman"/>
              </a:rPr>
              <a:t>Beaven</a:t>
            </a:r>
            <a:r>
              <a:rPr lang="en-US" sz="2800" dirty="0">
                <a:latin typeface="Times New Roman"/>
              </a:rPr>
              <a:t>, C. M. (2014). Improving strength and power in trained athletes with 3 weeks of occlusion training. </a:t>
            </a:r>
            <a:r>
              <a:rPr lang="en-US" sz="2800" i="1" dirty="0">
                <a:latin typeface="Times New Roman"/>
              </a:rPr>
              <a:t>International Journal of Sports Physiology and Performance, 9(</a:t>
            </a:r>
            <a:r>
              <a:rPr lang="en-US" sz="2800" dirty="0">
                <a:latin typeface="Times New Roman"/>
              </a:rPr>
              <a:t>1), 166-72.  </a:t>
            </a:r>
          </a:p>
          <a:p>
            <a:endParaRPr lang="en-US" sz="2800" dirty="0">
              <a:latin typeface="Times New Roman"/>
            </a:endParaRPr>
          </a:p>
          <a:p>
            <a:r>
              <a:rPr lang="en" sz="2800" dirty="0">
                <a:latin typeface="Times New Roman"/>
              </a:rPr>
              <a:t>Corvino, Rogério Bulhões, Fernandes Mendes de Oliveira, Mariana, Penteado dos Santos, Rafael, Denadai, Benedito Sérgio, Caputo, Fabrizio. (2014). </a:t>
            </a:r>
            <a:r>
              <a:rPr lang="en" sz="2800" i="1" dirty="0">
                <a:latin typeface="Times New Roman"/>
              </a:rPr>
              <a:t>Brazilian Journal of Kineanthropometry &amp; Human Performance, 16</a:t>
            </a:r>
            <a:r>
              <a:rPr lang="en" sz="2800" dirty="0">
                <a:latin typeface="Times New Roman"/>
              </a:rPr>
              <a:t>(5), 570 – 578.</a:t>
            </a:r>
            <a:r>
              <a:rPr lang="en-US" sz="2800" dirty="0">
                <a:latin typeface="Times New Roman"/>
              </a:rPr>
              <a:t> </a:t>
            </a:r>
          </a:p>
          <a:p>
            <a:endParaRPr lang="en-US" sz="2800" dirty="0">
              <a:latin typeface="Times New Roman"/>
            </a:endParaRPr>
          </a:p>
          <a:p>
            <a:r>
              <a:rPr lang="en-US" sz="2800" dirty="0">
                <a:latin typeface="Times New Roman"/>
              </a:rPr>
              <a:t>Park, S., Kim, J. K., Choi, H. M., Kim, H. G., </a:t>
            </a:r>
            <a:r>
              <a:rPr lang="en-US" sz="2800" dirty="0" err="1">
                <a:latin typeface="Times New Roman"/>
              </a:rPr>
              <a:t>Beekley</a:t>
            </a:r>
            <a:r>
              <a:rPr lang="en-US" sz="2800" dirty="0">
                <a:latin typeface="Times New Roman"/>
              </a:rPr>
              <a:t>, M. D., </a:t>
            </a:r>
            <a:r>
              <a:rPr lang="en-US" sz="2800" dirty="0" err="1">
                <a:latin typeface="Times New Roman"/>
              </a:rPr>
              <a:t>Nho</a:t>
            </a:r>
            <a:r>
              <a:rPr lang="en-US" sz="2800" dirty="0">
                <a:latin typeface="Times New Roman"/>
              </a:rPr>
              <a:t>, H. (2010). Increase in maximal oxygen uptake following 2-week walk training with blood flow occlusion in athletes. </a:t>
            </a:r>
            <a:r>
              <a:rPr lang="en-US" sz="2800" i="1" dirty="0">
                <a:latin typeface="Times New Roman"/>
              </a:rPr>
              <a:t>European Journal of Applied Physiology, 109</a:t>
            </a:r>
            <a:r>
              <a:rPr lang="en-US" sz="2800" dirty="0">
                <a:latin typeface="Times New Roman"/>
              </a:rPr>
              <a:t>, 591 – 600. </a:t>
            </a:r>
          </a:p>
          <a:p>
            <a:endParaRPr lang="en-US" sz="2800" dirty="0">
              <a:latin typeface="Times New Roman"/>
            </a:endParaRPr>
          </a:p>
          <a:p>
            <a:r>
              <a:rPr lang="en-US" sz="2800" dirty="0">
                <a:latin typeface="Times New Roman"/>
              </a:rPr>
              <a:t>Kubota, A., </a:t>
            </a:r>
            <a:r>
              <a:rPr lang="en-US" sz="2800" dirty="0" err="1">
                <a:latin typeface="Times New Roman"/>
              </a:rPr>
              <a:t>Sakuraba</a:t>
            </a:r>
            <a:r>
              <a:rPr lang="en-US" sz="2800" dirty="0">
                <a:latin typeface="Times New Roman"/>
              </a:rPr>
              <a:t>, K., </a:t>
            </a:r>
            <a:r>
              <a:rPr lang="en-US" sz="2800" dirty="0" err="1">
                <a:latin typeface="Times New Roman"/>
              </a:rPr>
              <a:t>Sawaki</a:t>
            </a:r>
            <a:r>
              <a:rPr lang="en-US" sz="2800" dirty="0">
                <a:latin typeface="Times New Roman"/>
              </a:rPr>
              <a:t>, K., </a:t>
            </a:r>
            <a:r>
              <a:rPr lang="en-US" sz="2800" dirty="0" err="1">
                <a:latin typeface="Times New Roman"/>
              </a:rPr>
              <a:t>Sumide</a:t>
            </a:r>
            <a:r>
              <a:rPr lang="en-US" sz="2800" dirty="0">
                <a:latin typeface="Times New Roman"/>
              </a:rPr>
              <a:t>, T. &amp; </a:t>
            </a:r>
            <a:r>
              <a:rPr lang="en-US" sz="2800" dirty="0" err="1">
                <a:latin typeface="Times New Roman"/>
              </a:rPr>
              <a:t>Tumara</a:t>
            </a:r>
            <a:r>
              <a:rPr lang="en-US" sz="2800" dirty="0">
                <a:latin typeface="Times New Roman"/>
              </a:rPr>
              <a:t>, Y. (2008). Prevention of disuse muscular weakness by restriction of blood flow. </a:t>
            </a:r>
            <a:r>
              <a:rPr lang="en-US" sz="2800" i="1" dirty="0">
                <a:latin typeface="Times New Roman"/>
              </a:rPr>
              <a:t>Medicine and Science in Sports and Exercise, 40</a:t>
            </a:r>
            <a:r>
              <a:rPr lang="en-US" sz="2800" dirty="0">
                <a:latin typeface="Times New Roman"/>
              </a:rPr>
              <a:t>(3), 529-34.  </a:t>
            </a:r>
          </a:p>
          <a:p>
            <a:endParaRPr lang="en-US" sz="2800" dirty="0">
              <a:latin typeface="Times New Roman"/>
            </a:endParaRPr>
          </a:p>
          <a:p>
            <a:r>
              <a:rPr lang="en-US" sz="2800" dirty="0" err="1">
                <a:latin typeface="Times New Roman"/>
              </a:rPr>
              <a:t>Knapik</a:t>
            </a:r>
            <a:r>
              <a:rPr lang="en-US" sz="2800" dirty="0">
                <a:latin typeface="Times New Roman"/>
              </a:rPr>
              <a:t>, J.J., </a:t>
            </a:r>
            <a:r>
              <a:rPr lang="en-US" sz="2800" dirty="0" err="1">
                <a:latin typeface="Times New Roman"/>
              </a:rPr>
              <a:t>Staab</a:t>
            </a:r>
            <a:r>
              <a:rPr lang="en-US" sz="2800" dirty="0">
                <a:latin typeface="Times New Roman"/>
              </a:rPr>
              <a:t>, J.S., &amp; Harman, E.A. (1996). Validity of an anthropometric estimate of thigh muscle cross-sectional area. </a:t>
            </a:r>
            <a:r>
              <a:rPr lang="en-US" sz="2800" i="1" dirty="0">
                <a:latin typeface="Times New Roman"/>
              </a:rPr>
              <a:t>Medicine and Science in Sports and Exercise</a:t>
            </a:r>
            <a:r>
              <a:rPr lang="en-US" sz="2800" dirty="0">
                <a:latin typeface="Times New Roman"/>
              </a:rPr>
              <a:t>, Dec </a:t>
            </a:r>
            <a:r>
              <a:rPr lang="en-US" sz="2800" i="1" dirty="0">
                <a:latin typeface="Times New Roman"/>
              </a:rPr>
              <a:t>28</a:t>
            </a:r>
            <a:r>
              <a:rPr lang="en-US" sz="2800" dirty="0">
                <a:latin typeface="Times New Roman"/>
              </a:rPr>
              <a:t>(12), 1523 - 1530. </a:t>
            </a:r>
          </a:p>
          <a:p>
            <a:r>
              <a:rPr lang="en-US" sz="2800" dirty="0">
                <a:latin typeface="Times New Roman"/>
              </a:rPr>
              <a:t> </a:t>
            </a:r>
          </a:p>
          <a:p>
            <a:r>
              <a:rPr lang="en-US" sz="2800" dirty="0" err="1">
                <a:latin typeface="Times New Roman"/>
              </a:rPr>
              <a:t>Sakamaki</a:t>
            </a:r>
            <a:r>
              <a:rPr lang="en-US" sz="2800" dirty="0">
                <a:latin typeface="Times New Roman"/>
              </a:rPr>
              <a:t>, M. G., </a:t>
            </a:r>
            <a:r>
              <a:rPr lang="en-US" sz="2800" dirty="0" err="1">
                <a:latin typeface="Times New Roman"/>
              </a:rPr>
              <a:t>Bemben</a:t>
            </a:r>
            <a:r>
              <a:rPr lang="en-US" sz="2800" dirty="0">
                <a:latin typeface="Times New Roman"/>
              </a:rPr>
              <a:t>, M. &amp; Abe, T. (2011). Legs and trunk muscle hypertrophy following walk training with restricted leg muscle blood flow. </a:t>
            </a:r>
            <a:r>
              <a:rPr lang="en-US" sz="2800" i="1" dirty="0">
                <a:latin typeface="Times New Roman"/>
              </a:rPr>
              <a:t>Journal of Sports Science and Medicine, 10</a:t>
            </a:r>
            <a:r>
              <a:rPr lang="en-US" sz="2800" dirty="0">
                <a:latin typeface="Times New Roman"/>
              </a:rPr>
              <a:t>(2), 338-40. </a:t>
            </a:r>
          </a:p>
          <a:p>
            <a:endParaRPr lang="en-US" sz="2800" dirty="0">
              <a:latin typeface="Times New Roman"/>
            </a:endParaRPr>
          </a:p>
          <a:p>
            <a:r>
              <a:rPr lang="en-US" sz="2800" dirty="0">
                <a:latin typeface="Arial"/>
              </a:rPr>
              <a:t>Evans, C., Vance, S. &amp; Brown, M. (2010). Short-term resistance training with blood flow restriction enhances microvascular filtration capacity of human calf muscles. Journal of Sports Sciences, 28(9), 999-1007. </a:t>
            </a:r>
          </a:p>
          <a:p>
            <a:r>
              <a:rPr lang="en-US" sz="2800" dirty="0">
                <a:latin typeface="Arial"/>
              </a:rPr>
              <a:t> </a:t>
            </a:r>
          </a:p>
          <a:p>
            <a:r>
              <a:rPr lang="en-US" sz="2800" dirty="0">
                <a:latin typeface="Arial"/>
              </a:rPr>
              <a:t>Fahs, C. A., </a:t>
            </a:r>
            <a:r>
              <a:rPr lang="en-US" sz="2800" dirty="0" err="1">
                <a:latin typeface="Arial"/>
              </a:rPr>
              <a:t>Rossow</a:t>
            </a:r>
            <a:r>
              <a:rPr lang="en-US" sz="2800" dirty="0">
                <a:latin typeface="Arial"/>
              </a:rPr>
              <a:t>, L. M., </a:t>
            </a:r>
            <a:r>
              <a:rPr lang="en-US" sz="2800" dirty="0" err="1">
                <a:latin typeface="Arial"/>
              </a:rPr>
              <a:t>Thiebaud</a:t>
            </a:r>
            <a:r>
              <a:rPr lang="en-US" sz="2800" dirty="0">
                <a:latin typeface="Arial"/>
              </a:rPr>
              <a:t>, R. S., </a:t>
            </a:r>
            <a:r>
              <a:rPr lang="en-US" sz="2800" dirty="0" err="1">
                <a:latin typeface="Arial"/>
              </a:rPr>
              <a:t>Loenneke</a:t>
            </a:r>
            <a:r>
              <a:rPr lang="en-US" sz="2800" dirty="0">
                <a:latin typeface="Arial"/>
              </a:rPr>
              <a:t>, J. P., Kim, D., Abe, T., Beck, T. W., </a:t>
            </a:r>
            <a:r>
              <a:rPr lang="en-US" sz="2800" dirty="0" err="1">
                <a:latin typeface="Arial"/>
              </a:rPr>
              <a:t>Feeback</a:t>
            </a:r>
            <a:r>
              <a:rPr lang="en-US" sz="2800" dirty="0">
                <a:latin typeface="Arial"/>
              </a:rPr>
              <a:t>, D. L., </a:t>
            </a:r>
            <a:r>
              <a:rPr lang="en-US" sz="2800" dirty="0" err="1">
                <a:latin typeface="Arial"/>
              </a:rPr>
              <a:t>Bemben</a:t>
            </a:r>
            <a:r>
              <a:rPr lang="en-US" sz="2800" dirty="0">
                <a:latin typeface="Arial"/>
              </a:rPr>
              <a:t>, D. A. &amp; </a:t>
            </a:r>
            <a:r>
              <a:rPr lang="en-US" sz="2800" dirty="0" err="1">
                <a:latin typeface="Arial"/>
              </a:rPr>
              <a:t>Bemben</a:t>
            </a:r>
            <a:r>
              <a:rPr lang="en-US" sz="2800" dirty="0">
                <a:latin typeface="Arial"/>
              </a:rPr>
              <a:t>, M. G. (2014). Vascular adaptations to low-load resistance training with and without blood flow restriction. European Journal of Applied Physiology, 114(4), 715-24.  </a:t>
            </a:r>
          </a:p>
          <a:p>
            <a:endParaRPr lang="en-US" sz="2800" dirty="0">
              <a:latin typeface="Arial"/>
            </a:endParaRPr>
          </a:p>
          <a:p>
            <a:r>
              <a:rPr lang="en-US" sz="2800" dirty="0">
                <a:latin typeface="Arial"/>
              </a:rPr>
              <a:t>Hunt, J. E., Galea, D., </a:t>
            </a:r>
            <a:r>
              <a:rPr lang="en-US" sz="2800" dirty="0" err="1">
                <a:latin typeface="Arial"/>
              </a:rPr>
              <a:t>Tufft</a:t>
            </a:r>
            <a:r>
              <a:rPr lang="en-US" sz="2800" dirty="0">
                <a:latin typeface="Arial"/>
              </a:rPr>
              <a:t>, G., Bunce, D. &amp; Ferguson, R. A. (2013). Time course of regional vascular adaptations to low load resistance training with blood flow restriction. Journal of Applied Physiology, 115(3), 403-11. </a:t>
            </a:r>
          </a:p>
          <a:p>
            <a:r>
              <a:rPr lang="en-US" sz="2800" dirty="0">
                <a:latin typeface="Arial"/>
              </a:rPr>
              <a:t> </a:t>
            </a:r>
          </a:p>
          <a:p>
            <a:r>
              <a:rPr lang="en-US" sz="2800" dirty="0">
                <a:latin typeface="Arial"/>
              </a:rPr>
              <a:t>Hunt, J. E., Walton, L. A. &amp; Ferguson, R. A. (2012). Brachial artery modifications to blood flow-restricted handgrip training and detraining. Journal of Applied Physiology, 112(6), 965-61.  </a:t>
            </a:r>
          </a:p>
          <a:p>
            <a:endParaRPr lang="en-US" sz="2800" dirty="0">
              <a:latin typeface="Arial"/>
            </a:endParaRPr>
          </a:p>
          <a:p>
            <a:r>
              <a:rPr lang="en-US" sz="2800" dirty="0" err="1">
                <a:latin typeface="Arial"/>
              </a:rPr>
              <a:t>Lida</a:t>
            </a:r>
            <a:r>
              <a:rPr lang="en-US" sz="2800" dirty="0">
                <a:latin typeface="Arial"/>
              </a:rPr>
              <a:t>, H., Nakajima, T., </a:t>
            </a:r>
            <a:r>
              <a:rPr lang="en-US" sz="2800" dirty="0" err="1">
                <a:latin typeface="Arial"/>
              </a:rPr>
              <a:t>Kurano</a:t>
            </a:r>
            <a:r>
              <a:rPr lang="en-US" sz="2800" dirty="0">
                <a:latin typeface="Arial"/>
              </a:rPr>
              <a:t>, M., Yasuda, T., </a:t>
            </a:r>
            <a:r>
              <a:rPr lang="en-US" sz="2800" dirty="0" err="1">
                <a:latin typeface="Arial"/>
              </a:rPr>
              <a:t>Sakamaki</a:t>
            </a:r>
            <a:r>
              <a:rPr lang="en-US" sz="2800" dirty="0">
                <a:latin typeface="Arial"/>
              </a:rPr>
              <a:t>, M., Sato, Y., </a:t>
            </a:r>
            <a:r>
              <a:rPr lang="en-US" sz="2800" dirty="0" err="1">
                <a:latin typeface="Arial"/>
              </a:rPr>
              <a:t>Yamasoba</a:t>
            </a:r>
            <a:r>
              <a:rPr lang="en-US" sz="2800" dirty="0">
                <a:latin typeface="Arial"/>
              </a:rPr>
              <a:t>, T. &amp; Abe, T. (2011). Effects of walking with blood flow restriction on limb venous compliance in elderly subjects. Clinical Physiology and Functional Imaging, 31(6), 472-6.</a:t>
            </a:r>
          </a:p>
          <a:p>
            <a:r>
              <a:rPr lang="en-US" sz="2800" dirty="0">
                <a:latin typeface="Arial"/>
              </a:rPr>
              <a:t>  </a:t>
            </a:r>
          </a:p>
          <a:p>
            <a:r>
              <a:rPr lang="en-US" sz="2800" dirty="0" err="1">
                <a:latin typeface="Arial"/>
              </a:rPr>
              <a:t>Loenneke</a:t>
            </a:r>
            <a:r>
              <a:rPr lang="en-US" sz="2800" dirty="0">
                <a:latin typeface="Arial"/>
              </a:rPr>
              <a:t>, J. P., Wilson, G. J. &amp; Wilson, J. M. (2010b). A mechanistic approach to blood flow occlusion. International Journal of Sports Medicine, 31, 1-4.  </a:t>
            </a:r>
          </a:p>
          <a:p>
            <a:endParaRPr lang="en-US" sz="2800" dirty="0">
              <a:latin typeface="Arial"/>
            </a:endParaRPr>
          </a:p>
          <a:p>
            <a:r>
              <a:rPr lang="en-US" sz="2800" dirty="0" err="1">
                <a:latin typeface="Arial"/>
              </a:rPr>
              <a:t>Loenneke</a:t>
            </a:r>
            <a:r>
              <a:rPr lang="en-US" sz="2800" dirty="0">
                <a:latin typeface="Arial"/>
              </a:rPr>
              <a:t>, J. P. Wilson, J. M., Marin, P. J., </a:t>
            </a:r>
            <a:r>
              <a:rPr lang="en-US" sz="2800" dirty="0" err="1">
                <a:latin typeface="Arial"/>
              </a:rPr>
              <a:t>Zourdos</a:t>
            </a:r>
            <a:r>
              <a:rPr lang="en-US" sz="2800" dirty="0">
                <a:latin typeface="Arial"/>
              </a:rPr>
              <a:t>, M. C. &amp; </a:t>
            </a:r>
            <a:r>
              <a:rPr lang="en-US" sz="2800" dirty="0" err="1">
                <a:latin typeface="Arial"/>
              </a:rPr>
              <a:t>Bemben</a:t>
            </a:r>
            <a:r>
              <a:rPr lang="en-US" sz="2800" dirty="0">
                <a:latin typeface="Arial"/>
              </a:rPr>
              <a:t>, M. G. (2012c). Low intensity blood flow restriction training: a meta-analysis, 112(5), 1849-59. </a:t>
            </a:r>
          </a:p>
          <a:p>
            <a:endParaRPr lang="en-US" sz="2800" dirty="0">
              <a:latin typeface="Arial"/>
            </a:endParaRPr>
          </a:p>
          <a:p>
            <a:r>
              <a:rPr lang="en-US" sz="2800" dirty="0">
                <a:latin typeface="Arial"/>
              </a:rPr>
              <a:t>Scott, B. R., </a:t>
            </a:r>
            <a:r>
              <a:rPr lang="en-US" sz="2800" dirty="0" err="1">
                <a:latin typeface="Arial"/>
              </a:rPr>
              <a:t>Loenneke</a:t>
            </a:r>
            <a:r>
              <a:rPr lang="en-US" sz="2800" dirty="0">
                <a:latin typeface="Arial"/>
              </a:rPr>
              <a:t>, J. P., Slattery, K. M. &amp; </a:t>
            </a:r>
            <a:r>
              <a:rPr lang="en-US" sz="2800" dirty="0" err="1">
                <a:latin typeface="Arial"/>
              </a:rPr>
              <a:t>Dascombe</a:t>
            </a:r>
            <a:r>
              <a:rPr lang="en-US" sz="2800" dirty="0">
                <a:latin typeface="Arial"/>
              </a:rPr>
              <a:t>, B. J. (2016). Blood flow restricted exercise for athletes: a review of the evidence. Journal of Science and Medicine in Sport, 19(5), 360-67. </a:t>
            </a:r>
          </a:p>
          <a:p>
            <a:endParaRPr lang="en-US" sz="2800" dirty="0">
              <a:latin typeface="Times New Roman"/>
            </a:endParaRPr>
          </a:p>
        </p:txBody>
      </p:sp>
      <p:sp>
        <p:nvSpPr>
          <p:cNvPr id="7" name="Rectangle 6"/>
          <p:cNvSpPr/>
          <p:nvPr/>
        </p:nvSpPr>
        <p:spPr>
          <a:xfrm>
            <a:off x="742950" y="18722548"/>
            <a:ext cx="9866630" cy="6555641"/>
          </a:xfrm>
          <a:prstGeom prst="rect">
            <a:avLst/>
          </a:prstGeom>
        </p:spPr>
        <p:txBody>
          <a:bodyPr wrap="square">
            <a:spAutoFit/>
          </a:bodyPr>
          <a:lstStyle/>
          <a:p>
            <a:pPr>
              <a:spcBef>
                <a:spcPts val="0"/>
              </a:spcBef>
              <a:spcAft>
                <a:spcPts val="0"/>
              </a:spcAft>
            </a:pPr>
            <a:r>
              <a:rPr lang="en-US" sz="2800" dirty="0"/>
              <a:t>A novel training strategy to circumvent the injury risk and time constraints of conventional training is blood flow restriction training. Blood flow restriction training is a method of inducing training adaptations in skeletal muscle by applying pneumatic cuffs or bands over the proximal portions of the either the upper or lower limbs (</a:t>
            </a:r>
            <a:r>
              <a:rPr lang="en-US" sz="2800" dirty="0" err="1">
                <a:solidFill>
                  <a:srgbClr val="FF0000"/>
                </a:solidFill>
              </a:rPr>
              <a:t>Loenneke</a:t>
            </a:r>
            <a:r>
              <a:rPr lang="en-US" sz="2800" dirty="0">
                <a:solidFill>
                  <a:srgbClr val="FF0000"/>
                </a:solidFill>
              </a:rPr>
              <a:t> et al., 2012</a:t>
            </a:r>
            <a:r>
              <a:rPr lang="en-US" sz="2800" dirty="0"/>
              <a:t>). Previous research has demonstrated that blood flow restriction training (BFR) has positive effects on skeletal muscle hypertrophy, strength and power (</a:t>
            </a:r>
            <a:r>
              <a:rPr lang="en-US" sz="2800" dirty="0">
                <a:solidFill>
                  <a:srgbClr val="FF0000"/>
                </a:solidFill>
              </a:rPr>
              <a:t>Scott et al., 2015</a:t>
            </a:r>
            <a:r>
              <a:rPr lang="en-US" sz="2800" dirty="0"/>
              <a:t>). Several studies have provided compelling data that exercise in conjunction with BFR maintains aerobic capacity and leads to muscle hypertrophy and strength increases (</a:t>
            </a:r>
            <a:r>
              <a:rPr lang="en-US" sz="2800" dirty="0" err="1">
                <a:solidFill>
                  <a:srgbClr val="FF0000"/>
                </a:solidFill>
              </a:rPr>
              <a:t>Sakamaki</a:t>
            </a:r>
            <a:r>
              <a:rPr lang="en-US" sz="2800" dirty="0">
                <a:solidFill>
                  <a:srgbClr val="FF0000"/>
                </a:solidFill>
              </a:rPr>
              <a:t> , </a:t>
            </a:r>
            <a:r>
              <a:rPr lang="en-US" sz="2800" dirty="0" err="1">
                <a:solidFill>
                  <a:srgbClr val="FF0000"/>
                </a:solidFill>
              </a:rPr>
              <a:t>Bemben</a:t>
            </a:r>
            <a:r>
              <a:rPr lang="en-US" sz="2800" dirty="0">
                <a:solidFill>
                  <a:srgbClr val="FF0000"/>
                </a:solidFill>
              </a:rPr>
              <a:t> &amp; Abe, 2011</a:t>
            </a:r>
            <a:r>
              <a:rPr lang="en-US" sz="2800" dirty="0"/>
              <a:t>). Blood flow restriction training may be a novel means of overcoming the contradiction between aerobic training and high intensity resistance training. </a:t>
            </a:r>
            <a:endParaRPr lang="en-US" sz="2800" dirty="0">
              <a:latin typeface="+mn-lt"/>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503106166"/>
              </p:ext>
            </p:extLst>
          </p:nvPr>
        </p:nvGraphicFramePr>
        <p:xfrm>
          <a:off x="14249400" y="6605120"/>
          <a:ext cx="4950594" cy="2301368"/>
        </p:xfrm>
        <a:graphic>
          <a:graphicData uri="http://schemas.openxmlformats.org/drawingml/2006/table">
            <a:tbl>
              <a:tblPr firstRow="1">
                <a:tableStyleId>{9D7B26C5-4107-4FEC-AEDC-1716B250A1EF}</a:tableStyleId>
              </a:tblPr>
              <a:tblGrid>
                <a:gridCol w="2475297">
                  <a:extLst>
                    <a:ext uri="{9D8B030D-6E8A-4147-A177-3AD203B41FA5}">
                      <a16:colId xmlns:a16="http://schemas.microsoft.com/office/drawing/2014/main" val="20000"/>
                    </a:ext>
                  </a:extLst>
                </a:gridCol>
                <a:gridCol w="2475297">
                  <a:extLst>
                    <a:ext uri="{9D8B030D-6E8A-4147-A177-3AD203B41FA5}">
                      <a16:colId xmlns:a16="http://schemas.microsoft.com/office/drawing/2014/main" val="20001"/>
                    </a:ext>
                  </a:extLst>
                </a:gridCol>
              </a:tblGrid>
              <a:tr h="575342">
                <a:tc>
                  <a:txBody>
                    <a:bodyPr/>
                    <a:lstStyle/>
                    <a:p>
                      <a:pPr marL="0" marR="0">
                        <a:lnSpc>
                          <a:spcPct val="100000"/>
                        </a:lnSpc>
                        <a:spcBef>
                          <a:spcPts val="60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0000"/>
                        </a:lnSpc>
                        <a:spcBef>
                          <a:spcPts val="60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Total (</a:t>
                      </a:r>
                      <a:r>
                        <a:rPr lang="en-US" sz="2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N=10</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75342">
                <a:tc>
                  <a:txBody>
                    <a:bodyPr/>
                    <a:lstStyle/>
                    <a:p>
                      <a:pPr marL="0" marR="0">
                        <a:lnSpc>
                          <a:spcPct val="100000"/>
                        </a:lnSpc>
                        <a:spcBef>
                          <a:spcPts val="60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Age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yrs</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0000"/>
                        </a:lnSpc>
                        <a:spcBef>
                          <a:spcPts val="60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34.3±7.07</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75342">
                <a:tc>
                  <a:txBody>
                    <a:bodyPr/>
                    <a:lstStyle/>
                    <a:p>
                      <a:pPr marL="0" marR="0">
                        <a:lnSpc>
                          <a:spcPct val="100000"/>
                        </a:lnSpc>
                        <a:spcBef>
                          <a:spcPts val="60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Height (cm)</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0000"/>
                        </a:lnSpc>
                        <a:spcBef>
                          <a:spcPts val="60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178.3±1.06</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75342">
                <a:tc>
                  <a:txBody>
                    <a:bodyPr/>
                    <a:lstStyle/>
                    <a:p>
                      <a:pPr marL="0" marR="0">
                        <a:lnSpc>
                          <a:spcPct val="100000"/>
                        </a:lnSpc>
                        <a:spcBef>
                          <a:spcPts val="600"/>
                        </a:spcBef>
                        <a:spcAft>
                          <a:spcPts val="0"/>
                        </a:spcAft>
                      </a:pPr>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Weight (kg)</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0000"/>
                        </a:lnSpc>
                        <a:spcBef>
                          <a:spcPts val="600"/>
                        </a:spcBef>
                        <a:spcAft>
                          <a:spcPts val="0"/>
                        </a:spcAft>
                      </a:pP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85.0±1.98</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sp>
        <p:nvSpPr>
          <p:cNvPr id="16" name="Rectangle 15"/>
          <p:cNvSpPr/>
          <p:nvPr/>
        </p:nvSpPr>
        <p:spPr>
          <a:xfrm>
            <a:off x="11544300" y="5486400"/>
            <a:ext cx="9875395" cy="1138773"/>
          </a:xfrm>
          <a:prstGeom prst="rect">
            <a:avLst/>
          </a:prstGeom>
        </p:spPr>
        <p:txBody>
          <a:bodyPr wrap="square">
            <a:spAutoFit/>
          </a:bodyPr>
          <a:lstStyle/>
          <a:p>
            <a:pPr defTabSz="778342" fontAlgn="auto">
              <a:spcBef>
                <a:spcPts val="0"/>
              </a:spcBef>
              <a:spcAft>
                <a:spcPts val="0"/>
              </a:spcAft>
              <a:defRPr/>
            </a:pPr>
            <a:r>
              <a:rPr lang="en-US" sz="3400" b="1" dirty="0">
                <a:solidFill>
                  <a:prstClr val="black"/>
                </a:solidFill>
                <a:latin typeface="Times New Roman" panose="02020603050405020304" pitchFamily="18" charset="0"/>
                <a:cs typeface="Times New Roman" panose="02020603050405020304" pitchFamily="18" charset="0"/>
              </a:rPr>
              <a:t>Table 1. </a:t>
            </a:r>
            <a:r>
              <a:rPr lang="en-US" sz="3400" i="1" dirty="0">
                <a:solidFill>
                  <a:prstClr val="black"/>
                </a:solidFill>
                <a:latin typeface="Times New Roman" panose="02020603050405020304" pitchFamily="18" charset="0"/>
                <a:cs typeface="Times New Roman" panose="02020603050405020304" pitchFamily="18" charset="0"/>
              </a:rPr>
              <a:t>Descriptive characteristics of participants (Mean ± SD)</a:t>
            </a:r>
          </a:p>
        </p:txBody>
      </p:sp>
      <p:sp>
        <p:nvSpPr>
          <p:cNvPr id="3" name="Rectangle 2"/>
          <p:cNvSpPr/>
          <p:nvPr/>
        </p:nvSpPr>
        <p:spPr>
          <a:xfrm>
            <a:off x="754480" y="5427405"/>
            <a:ext cx="9815497" cy="11633954"/>
          </a:xfrm>
          <a:prstGeom prst="rect">
            <a:avLst/>
          </a:prstGeom>
        </p:spPr>
        <p:txBody>
          <a:bodyPr wrap="square">
            <a:spAutoFit/>
          </a:bodyPr>
          <a:lstStyle/>
          <a:p>
            <a:r>
              <a:rPr lang="en-US" sz="3000" dirty="0">
                <a:latin typeface="+mn-lt"/>
              </a:rPr>
              <a:t>Blood flow restriction (BFR) training is a training strategy involving the use of cuffs or wraps placed around a limb during exercise to maintain arterial inflow to the muscle while preventing venous outflow. Blood flow restriction training with resistance has been shown to improve muscular power, sprinting speed, strength, hypertrophy and endurance. Non-resistance training methods using BFR, such as walking, may increase strength and hypertrophy however the effects on aerobic capacity are less uncertain and the research in this area is limited. </a:t>
            </a:r>
            <a:r>
              <a:rPr lang="en-US" sz="3000" b="1" dirty="0">
                <a:latin typeface="+mn-lt"/>
              </a:rPr>
              <a:t>Purpose</a:t>
            </a:r>
            <a:r>
              <a:rPr lang="en-US" sz="3000" dirty="0">
                <a:latin typeface="+mn-lt"/>
              </a:rPr>
              <a:t>: to evaluate the effects of three weeks of BFR walk training on VO</a:t>
            </a:r>
            <a:r>
              <a:rPr lang="en-US" sz="3000" baseline="-25000" dirty="0">
                <a:latin typeface="+mn-lt"/>
              </a:rPr>
              <a:t>2max</a:t>
            </a:r>
            <a:r>
              <a:rPr lang="en-US" sz="3000" dirty="0">
                <a:latin typeface="+mn-lt"/>
              </a:rPr>
              <a:t>, 1.5 mile run times, and muscular size. </a:t>
            </a:r>
            <a:r>
              <a:rPr lang="en-US" sz="3000" b="1" dirty="0">
                <a:latin typeface="+mn-lt"/>
              </a:rPr>
              <a:t>Methods: </a:t>
            </a:r>
            <a:r>
              <a:rPr lang="en-US" sz="3000" dirty="0">
                <a:latin typeface="+mn-lt"/>
              </a:rPr>
              <a:t>Ten well trained males underwent three weeks of lower extremity BFR walk training. Pre-and post-measurements of VO</a:t>
            </a:r>
            <a:r>
              <a:rPr lang="en-US" sz="3000" baseline="-25000" dirty="0">
                <a:latin typeface="+mn-lt"/>
              </a:rPr>
              <a:t>2max</a:t>
            </a:r>
            <a:r>
              <a:rPr lang="en-US" sz="3000" dirty="0">
                <a:latin typeface="+mn-lt"/>
              </a:rPr>
              <a:t>, 1.5 mile run times, and thigh muscle cross sectional area were recorded. </a:t>
            </a:r>
            <a:r>
              <a:rPr lang="en-US" sz="3000" b="1" dirty="0">
                <a:latin typeface="+mn-lt"/>
              </a:rPr>
              <a:t>Results: </a:t>
            </a:r>
            <a:r>
              <a:rPr lang="en-US" sz="3000" dirty="0">
                <a:latin typeface="+mn-lt"/>
              </a:rPr>
              <a:t>Blood flow restriction walk training resulted in significant improvements in VO</a:t>
            </a:r>
            <a:r>
              <a:rPr lang="en-US" sz="3000" baseline="-25000" dirty="0">
                <a:latin typeface="+mn-lt"/>
              </a:rPr>
              <a:t>2max </a:t>
            </a:r>
            <a:r>
              <a:rPr lang="en-US" sz="3000" dirty="0">
                <a:latin typeface="+mn-lt"/>
              </a:rPr>
              <a:t>(</a:t>
            </a:r>
            <a:r>
              <a:rPr lang="en-US" sz="3000" i="1" dirty="0">
                <a:latin typeface="+mn-lt"/>
              </a:rPr>
              <a:t>p</a:t>
            </a:r>
            <a:r>
              <a:rPr lang="en-US" sz="3000" dirty="0">
                <a:latin typeface="+mn-lt"/>
              </a:rPr>
              <a:t>=.034), significant decreases in 1.5 mile run time (</a:t>
            </a:r>
            <a:r>
              <a:rPr lang="en-US" sz="3000" i="1" dirty="0">
                <a:latin typeface="+mn-lt"/>
              </a:rPr>
              <a:t>p</a:t>
            </a:r>
            <a:r>
              <a:rPr lang="en-US" sz="3000" dirty="0">
                <a:latin typeface="+mn-lt"/>
              </a:rPr>
              <a:t>=.024) and significant increases in thigh muscle cross sectional area (</a:t>
            </a:r>
            <a:r>
              <a:rPr lang="en-US" sz="3000" i="1" dirty="0">
                <a:latin typeface="+mn-lt"/>
              </a:rPr>
              <a:t>p</a:t>
            </a:r>
            <a:r>
              <a:rPr lang="en-US" sz="3000" dirty="0">
                <a:latin typeface="+mn-lt"/>
              </a:rPr>
              <a:t>=.016). </a:t>
            </a:r>
            <a:r>
              <a:rPr lang="en-US" sz="3000" b="1" dirty="0">
                <a:latin typeface="+mn-lt"/>
              </a:rPr>
              <a:t>Conclusion: </a:t>
            </a:r>
            <a:r>
              <a:rPr lang="en-US" sz="3000" dirty="0">
                <a:latin typeface="+mn-lt"/>
              </a:rPr>
              <a:t>BFR walk training represents a singular training methodology for improving aerobic capacity, endurance and muscular size at low training volumes and intensities. This may be beneficial for individuals undertaking concurrent strength and endurance training.</a:t>
            </a:r>
            <a:endParaRPr lang="en-US" sz="3000" dirty="0">
              <a:latin typeface="+mn-lt"/>
              <a:cs typeface="Times New Roman" panose="02020603050405020304" pitchFamily="18" charset="0"/>
            </a:endParaRPr>
          </a:p>
        </p:txBody>
      </p:sp>
      <p:sp>
        <p:nvSpPr>
          <p:cNvPr id="8" name="Rectangle 7"/>
          <p:cNvSpPr/>
          <p:nvPr/>
        </p:nvSpPr>
        <p:spPr>
          <a:xfrm>
            <a:off x="776872" y="33636454"/>
            <a:ext cx="9793104" cy="9325630"/>
          </a:xfrm>
          <a:prstGeom prst="rect">
            <a:avLst/>
          </a:prstGeom>
        </p:spPr>
        <p:txBody>
          <a:bodyPr wrap="square">
            <a:spAutoFit/>
          </a:bodyPr>
          <a:lstStyle/>
          <a:p>
            <a:pPr marL="457200" lvl="0" indent="-457200">
              <a:buFont typeface="Arial" panose="020B0604020202020204" pitchFamily="34" charset="0"/>
              <a:buChar char="•"/>
            </a:pPr>
            <a:r>
              <a:rPr lang="en-US" sz="2400" dirty="0">
                <a:solidFill>
                  <a:prstClr val="black"/>
                </a:solidFill>
                <a:cs typeface="Times New Roman" panose="02020603050405020304" pitchFamily="18" charset="0"/>
              </a:rPr>
              <a:t>This study was approved by the Texas A&amp;M University-San Antonio Institutional Review Board. </a:t>
            </a:r>
          </a:p>
          <a:p>
            <a:pPr marL="457200" lvl="0" indent="-457200">
              <a:buFont typeface="Arial" panose="020B0604020202020204" pitchFamily="34" charset="0"/>
              <a:buChar char="•"/>
            </a:pPr>
            <a:endParaRPr lang="en-US" sz="2400" dirty="0">
              <a:solidFill>
                <a:prstClr val="black"/>
              </a:solidFill>
              <a:cs typeface="Times New Roman" panose="02020603050405020304" pitchFamily="18" charset="0"/>
            </a:endParaRPr>
          </a:p>
          <a:p>
            <a:pPr marL="457200" lvl="0" indent="-457200">
              <a:buFont typeface="Arial" panose="020B0604020202020204" pitchFamily="34" charset="0"/>
              <a:buChar char="•"/>
            </a:pPr>
            <a:r>
              <a:rPr lang="en-US" sz="2400" dirty="0">
                <a:solidFill>
                  <a:prstClr val="black"/>
                </a:solidFill>
                <a:cs typeface="Times New Roman" panose="02020603050405020304" pitchFamily="18" charset="0"/>
              </a:rPr>
              <a:t>Ten participants (table 1) read and signed an informed consent form. </a:t>
            </a:r>
          </a:p>
          <a:p>
            <a:pPr marL="457200" lvl="0" indent="-457200">
              <a:buFont typeface="Arial" panose="020B0604020202020204" pitchFamily="34" charset="0"/>
              <a:buChar char="•"/>
            </a:pPr>
            <a:endParaRPr lang="en-US" sz="2400" dirty="0">
              <a:solidFill>
                <a:prstClr val="black"/>
              </a:solidFill>
              <a:cs typeface="Times New Roman" panose="02020603050405020304" pitchFamily="18" charset="0"/>
            </a:endParaRPr>
          </a:p>
          <a:p>
            <a:pPr marL="457200" lvl="0" indent="-457200">
              <a:buFont typeface="Arial" panose="020B0604020202020204" pitchFamily="34" charset="0"/>
              <a:buChar char="•"/>
            </a:pPr>
            <a:r>
              <a:rPr lang="en-US" sz="2400" dirty="0">
                <a:solidFill>
                  <a:prstClr val="black"/>
                </a:solidFill>
                <a:cs typeface="Times New Roman" panose="02020603050405020304" pitchFamily="18" charset="0"/>
              </a:rPr>
              <a:t>Data was collected at The Human Performance Laboratory Texas A&amp;M University-San Antonio and </a:t>
            </a:r>
            <a:r>
              <a:rPr lang="en-US" sz="2400" dirty="0" err="1">
                <a:solidFill>
                  <a:prstClr val="black"/>
                </a:solidFill>
                <a:cs typeface="Times New Roman" panose="02020603050405020304" pitchFamily="18" charset="0"/>
              </a:rPr>
              <a:t>Lackland</a:t>
            </a:r>
            <a:r>
              <a:rPr lang="en-US" sz="2400" dirty="0">
                <a:solidFill>
                  <a:prstClr val="black"/>
                </a:solidFill>
                <a:cs typeface="Times New Roman" panose="02020603050405020304" pitchFamily="18" charset="0"/>
              </a:rPr>
              <a:t> AFB San Antonio, TX.</a:t>
            </a:r>
          </a:p>
          <a:p>
            <a:pPr marL="457200" lvl="0" indent="-457200">
              <a:buFont typeface="Arial" panose="020B0604020202020204" pitchFamily="34" charset="0"/>
              <a:buChar char="•"/>
            </a:pPr>
            <a:endParaRPr lang="en-US" sz="2400" dirty="0">
              <a:solidFill>
                <a:prstClr val="black"/>
              </a:solidFill>
              <a:cs typeface="Times New Roman" panose="02020603050405020304" pitchFamily="18" charset="0"/>
            </a:endParaRPr>
          </a:p>
          <a:p>
            <a:pPr marL="457200" lvl="0" indent="-457200">
              <a:buFont typeface="Arial" panose="020B0604020202020204" pitchFamily="34" charset="0"/>
              <a:buChar char="•"/>
            </a:pPr>
            <a:r>
              <a:rPr lang="en-US" sz="2400" dirty="0"/>
              <a:t>Selection criteria for this study included those airmen who were healthy, had no musculoskeletal injuries, and were not on any medications that could impact blood flow.</a:t>
            </a:r>
            <a:endParaRPr lang="en-US" sz="2400" dirty="0">
              <a:solidFill>
                <a:prstClr val="black"/>
              </a:solidFill>
              <a:cs typeface="Times New Roman" panose="02020603050405020304" pitchFamily="18" charset="0"/>
            </a:endParaRPr>
          </a:p>
          <a:p>
            <a:pPr marL="457200" lvl="0" indent="-457200">
              <a:buFont typeface="Arial" panose="020B0604020202020204" pitchFamily="34" charset="0"/>
              <a:buChar char="•"/>
            </a:pPr>
            <a:endParaRPr lang="en-US" sz="2400" dirty="0">
              <a:solidFill>
                <a:prstClr val="black"/>
              </a:solidFill>
              <a:cs typeface="Times New Roman" panose="02020603050405020304" pitchFamily="18" charset="0"/>
            </a:endParaRPr>
          </a:p>
          <a:p>
            <a:pPr marL="457200" lvl="0" indent="-457200">
              <a:buFont typeface="Arial" panose="020B0604020202020204" pitchFamily="34" charset="0"/>
              <a:buChar char="•"/>
            </a:pPr>
            <a:r>
              <a:rPr lang="en-US" sz="2400" dirty="0"/>
              <a:t>All subjects underwent a basic medical screening which included height, weight, blood pressure (BP), resting heart rate (HR), </a:t>
            </a:r>
            <a:r>
              <a:rPr lang="en-US" sz="2400" dirty="0" err="1"/>
              <a:t>ventilatory</a:t>
            </a:r>
            <a:r>
              <a:rPr lang="en-US" sz="2400" dirty="0"/>
              <a:t> respirations, and completion of the PAR-Q. </a:t>
            </a:r>
          </a:p>
          <a:p>
            <a:pPr marL="457200" lvl="0" indent="-457200">
              <a:buFont typeface="Arial" panose="020B0604020202020204" pitchFamily="34" charset="0"/>
              <a:buChar char="•"/>
            </a:pPr>
            <a:endParaRPr lang="en-US" sz="2400" dirty="0"/>
          </a:p>
          <a:p>
            <a:pPr marL="457200" lvl="0" indent="-457200">
              <a:buFont typeface="Arial" panose="020B0604020202020204" pitchFamily="34" charset="0"/>
              <a:buChar char="•"/>
            </a:pPr>
            <a:r>
              <a:rPr lang="en-US" sz="2400" dirty="0"/>
              <a:t>Total thigh muscle cross-sectional area was measured and estimated with a flexible fiberglass tape to measure thigh circumference (C</a:t>
            </a:r>
            <a:r>
              <a:rPr lang="en-US" sz="2400" baseline="-25000" dirty="0"/>
              <a:t>t</a:t>
            </a:r>
            <a:r>
              <a:rPr lang="en-US" sz="2400" dirty="0"/>
              <a:t>) 20cm above the knee, fat-plus-skin thickness (S</a:t>
            </a:r>
            <a:r>
              <a:rPr lang="en-US" sz="2400" baseline="-25000" dirty="0"/>
              <a:t>Q</a:t>
            </a:r>
            <a:r>
              <a:rPr lang="en-US" sz="2400" dirty="0"/>
              <a:t>) was measured over the quadriceps, 20cm above the knee using calipers and the distance across the medial and lateral femoral condyles (d</a:t>
            </a:r>
            <a:r>
              <a:rPr lang="en-US" sz="2400" baseline="-25000" dirty="0"/>
              <a:t>e</a:t>
            </a:r>
            <a:r>
              <a:rPr lang="en-US" sz="2400" dirty="0"/>
              <a:t>) was measured with calipers. Thigh muscle cross sectional (CSA) area was then calculated using the following equation: CSA = 0.649 x ((C</a:t>
            </a:r>
            <a:r>
              <a:rPr lang="en-US" sz="2400" baseline="-25000" dirty="0"/>
              <a:t>t</a:t>
            </a:r>
            <a:r>
              <a:rPr lang="en-US" sz="2400" dirty="0"/>
              <a:t>/π – S</a:t>
            </a:r>
            <a:r>
              <a:rPr lang="en-US" sz="2400" baseline="-25000" dirty="0"/>
              <a:t>Q</a:t>
            </a:r>
            <a:r>
              <a:rPr lang="en-US" sz="2400" dirty="0"/>
              <a:t>)</a:t>
            </a:r>
            <a:r>
              <a:rPr lang="en-US" sz="2400" baseline="30000" dirty="0"/>
              <a:t>2</a:t>
            </a:r>
            <a:r>
              <a:rPr lang="en-US" sz="2400" dirty="0"/>
              <a:t> – (0.3 x d</a:t>
            </a:r>
            <a:r>
              <a:rPr lang="en-US" sz="2400" baseline="-25000" dirty="0"/>
              <a:t>e</a:t>
            </a:r>
            <a:r>
              <a:rPr lang="en-US" sz="2400" dirty="0"/>
              <a:t>)</a:t>
            </a:r>
            <a:r>
              <a:rPr lang="en-US" sz="2400" baseline="30000" dirty="0"/>
              <a:t>2</a:t>
            </a:r>
            <a:r>
              <a:rPr lang="en-US" sz="2400" dirty="0"/>
              <a:t>). </a:t>
            </a:r>
          </a:p>
        </p:txBody>
      </p:sp>
      <p:sp>
        <p:nvSpPr>
          <p:cNvPr id="33" name="Rectangle 32"/>
          <p:cNvSpPr/>
          <p:nvPr/>
        </p:nvSpPr>
        <p:spPr>
          <a:xfrm>
            <a:off x="11482932" y="22656225"/>
            <a:ext cx="9751629" cy="584775"/>
          </a:xfrm>
          <a:prstGeom prst="rect">
            <a:avLst/>
          </a:prstGeom>
        </p:spPr>
        <p:txBody>
          <a:bodyPr wrap="square">
            <a:spAutoFit/>
          </a:bodyPr>
          <a:lstStyle/>
          <a:p>
            <a:pPr defTabSz="778342" fontAlgn="auto">
              <a:spcBef>
                <a:spcPts val="0"/>
              </a:spcBef>
              <a:spcAft>
                <a:spcPts val="0"/>
              </a:spcAft>
              <a:defRPr/>
            </a:pPr>
            <a:endParaRPr lang="en-US" sz="3200" i="1" dirty="0">
              <a:solidFill>
                <a:prstClr val="black"/>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1482930" y="9372957"/>
            <a:ext cx="9864135" cy="19359146"/>
          </a:xfrm>
          <a:prstGeom prst="rect">
            <a:avLst/>
          </a:prstGeom>
        </p:spPr>
        <p:txBody>
          <a:bodyPr wrap="square">
            <a:spAutoFit/>
          </a:bodyPr>
          <a:lstStyle/>
          <a:p>
            <a:pPr marL="457200" lvl="0" indent="-457200">
              <a:buFont typeface="Arial" panose="020B0604020202020204" pitchFamily="34" charset="0"/>
              <a:buChar char="•"/>
            </a:pPr>
            <a:r>
              <a:rPr lang="en-US" sz="2600" dirty="0"/>
              <a:t>All subjects then underwent VO</a:t>
            </a:r>
            <a:r>
              <a:rPr lang="en-US" sz="2600" baseline="-25000" dirty="0"/>
              <a:t>2max</a:t>
            </a:r>
            <a:r>
              <a:rPr lang="en-US" sz="2600" dirty="0"/>
              <a:t> testing at the TAMU-SA laboratory using a standard Bruce protocol, which started at a 10% grade at 2.7 kilometers per hour (</a:t>
            </a:r>
            <a:r>
              <a:rPr lang="en-US" sz="2600" dirty="0" err="1"/>
              <a:t>kph</a:t>
            </a:r>
            <a:r>
              <a:rPr lang="en-US" sz="2600" dirty="0"/>
              <a:t>) (1.7 mph) for stage one, then increase in both speed and grade every three minutes. </a:t>
            </a:r>
          </a:p>
          <a:p>
            <a:pPr marL="457200" lvl="0" indent="-457200">
              <a:buFont typeface="Arial" panose="020B0604020202020204" pitchFamily="34" charset="0"/>
              <a:buChar char="•"/>
            </a:pPr>
            <a:endParaRPr lang="en-US" sz="2600" dirty="0">
              <a:solidFill>
                <a:prstClr val="black"/>
              </a:solidFill>
              <a:latin typeface="+mn-lt"/>
              <a:cs typeface="Times New Roman" panose="02020603050405020304" pitchFamily="18" charset="0"/>
            </a:endParaRPr>
          </a:p>
          <a:p>
            <a:pPr marL="457200" indent="-457200">
              <a:buFont typeface="Arial" panose="020B0604020202020204" pitchFamily="34" charset="0"/>
              <a:buChar char="•"/>
            </a:pPr>
            <a:r>
              <a:rPr lang="en-US" sz="2600" dirty="0"/>
              <a:t>At least 24 hours after the VO</a:t>
            </a:r>
            <a:r>
              <a:rPr lang="en-US" sz="2600" baseline="-25000" dirty="0"/>
              <a:t>2max</a:t>
            </a:r>
            <a:r>
              <a:rPr lang="en-US" sz="2600" dirty="0"/>
              <a:t> test, subjects then ran a 1.5 mile run for time at an outdoor 400m track.  Subjects were fitted with a FS2 Polar HR monitor and then given 10 minutes to perform a self-selected warm-up. When more than one subject was being tested at the same time, starts were staggered in order to avoid pacing with other subjects. Time was kept with a standard stop watch and recorded for each lap, as well as HR. At the end of six laps, RPE was recorded as well as average and maximal HR.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The intervention was three weeks in length during which all subjects participated in a total of 15 sessions, five sessions per week. The group used a KAATSU Global Nano pneumatic blood flow restriction device (Tokyo, Japan) with inflatable cuffs around the proximal portion of the thigh.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At the start of each training session optimal pressure for cuff inflation was determined per the instructions provided by KAATSU Global. </a:t>
            </a:r>
          </a:p>
          <a:p>
            <a:pPr marL="45720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The exercise protocol required the test subjects to walk on the treadmill at a speed equivalent to 45% VO</a:t>
            </a:r>
            <a:r>
              <a:rPr lang="en-US" sz="2600" baseline="-25000" dirty="0"/>
              <a:t>2</a:t>
            </a:r>
            <a:r>
              <a:rPr lang="en-US" sz="2600" dirty="0"/>
              <a:t> reserve (%VO</a:t>
            </a:r>
            <a:r>
              <a:rPr lang="en-US" sz="2600" baseline="-25000" dirty="0"/>
              <a:t>2</a:t>
            </a:r>
            <a:r>
              <a:rPr lang="en-US" sz="2600" dirty="0"/>
              <a:t>R).</a:t>
            </a:r>
          </a:p>
          <a:p>
            <a:pPr marL="457200" indent="-457200">
              <a:buFont typeface="Arial" panose="020B0604020202020204" pitchFamily="34" charset="0"/>
              <a:buChar char="•"/>
            </a:pPr>
            <a:endParaRPr lang="en-US" sz="2600" dirty="0"/>
          </a:p>
          <a:p>
            <a:pPr marL="457200" lvl="0" indent="-457200">
              <a:buFont typeface="Arial" panose="020B0604020202020204" pitchFamily="34" charset="0"/>
              <a:buChar char="•"/>
            </a:pPr>
            <a:r>
              <a:rPr lang="en-US" sz="2600" dirty="0"/>
              <a:t>The subjects proceeded to walk at a speed equivalent to their 45% VO</a:t>
            </a:r>
            <a:r>
              <a:rPr lang="en-US" sz="2600" baseline="-25000" dirty="0"/>
              <a:t>2</a:t>
            </a:r>
            <a:r>
              <a:rPr lang="en-US" sz="2600" dirty="0"/>
              <a:t>R for a 20 minute training session. Each 20 minute session was broken down into five stages: 4 minutes at a 1% grade, 4 minutes at a 2% grade, 4 minutes at a 3% grade, 4 minutes at a 4% grade and 4 minutes at a 5% grade. </a:t>
            </a:r>
          </a:p>
          <a:p>
            <a:pPr marL="457200" lvl="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t>At the conclusion of the three week protocol, all subjects had their VO</a:t>
            </a:r>
            <a:r>
              <a:rPr lang="en-US" sz="2600" baseline="-25000" dirty="0"/>
              <a:t>2max</a:t>
            </a:r>
            <a:r>
              <a:rPr lang="en-US" sz="2600" dirty="0"/>
              <a:t>, thigh muscle cross sectional area and 1.5 mile run times reevaluated in the same manner as described above and the variables were analyzed for any significant differences.</a:t>
            </a:r>
          </a:p>
          <a:p>
            <a:pPr marL="457200" lvl="0" indent="-457200">
              <a:buFont typeface="Arial" panose="020B0604020202020204" pitchFamily="34" charset="0"/>
              <a:buChar char="•"/>
            </a:pPr>
            <a:endParaRPr lang="en-US" sz="2600" dirty="0"/>
          </a:p>
          <a:p>
            <a:pPr marL="457200" indent="-457200">
              <a:buFont typeface="Arial" panose="020B0604020202020204" pitchFamily="34" charset="0"/>
              <a:buChar char="•"/>
            </a:pPr>
            <a:r>
              <a:rPr lang="en-US" sz="2600" dirty="0">
                <a:solidFill>
                  <a:prstClr val="black"/>
                </a:solidFill>
                <a:latin typeface="+mn-lt"/>
                <a:cs typeface="Times New Roman" panose="02020603050405020304" pitchFamily="18" charset="0"/>
              </a:rPr>
              <a:t>Statistics: </a:t>
            </a:r>
            <a:r>
              <a:rPr lang="en-US" sz="2800" dirty="0"/>
              <a:t>Repeated measures ANOVA were used to assess the differences between groups for VO2max, 1.5 mile run and thigh muscle cross-sectional area. Alpha was set at .05 for all tests. All statistics were run using SPSS v23 (Chicago, IL).</a:t>
            </a:r>
          </a:p>
          <a:p>
            <a:pPr marL="457200" lvl="0" indent="-457200">
              <a:buFont typeface="Arial" panose="020B0604020202020204" pitchFamily="34" charset="0"/>
              <a:buChar char="•"/>
            </a:pPr>
            <a:endParaRPr lang="en-US" sz="2600" dirty="0">
              <a:solidFill>
                <a:prstClr val="black"/>
              </a:solidFill>
              <a:latin typeface="+mn-lt"/>
              <a:cs typeface="Times New Roman" panose="02020603050405020304" pitchFamily="18" charset="0"/>
            </a:endParaRPr>
          </a:p>
          <a:p>
            <a:pPr marL="457200" lvl="0" indent="-457200">
              <a:buFont typeface="Arial" panose="020B0604020202020204" pitchFamily="34" charset="0"/>
              <a:buChar char="•"/>
            </a:pPr>
            <a:endParaRPr lang="en-US" sz="2600" dirty="0">
              <a:solidFill>
                <a:prstClr val="black"/>
              </a:solidFill>
              <a:latin typeface="+mn-lt"/>
              <a:cs typeface="Times New Roman" panose="02020603050405020304" pitchFamily="18" charset="0"/>
            </a:endParaRPr>
          </a:p>
        </p:txBody>
      </p:sp>
      <p:pic>
        <p:nvPicPr>
          <p:cNvPr id="3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527092"/>
            <a:ext cx="2438400" cy="1408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 descr="C:\Users\jsmith\Desktop\John 2016-03-20\TAMUSA\KinesiologyClub\KinesLogo\KinesLogo1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03750" y="1462963"/>
            <a:ext cx="1533524" cy="1386357"/>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11506200" y="30490180"/>
            <a:ext cx="9929729" cy="8956298"/>
          </a:xfrm>
          <a:prstGeom prst="rect">
            <a:avLst/>
          </a:prstGeom>
          <a:noFill/>
        </p:spPr>
        <p:txBody>
          <a:bodyPr wrap="square" rtlCol="0">
            <a:spAutoFit/>
          </a:bodyPr>
          <a:lstStyle/>
          <a:p>
            <a:pPr marL="457200" indent="-457200">
              <a:buFont typeface="Arial" panose="020B0604020202020204" pitchFamily="34" charset="0"/>
              <a:buChar char="•"/>
            </a:pPr>
            <a:r>
              <a:rPr lang="en-US" sz="3200" dirty="0"/>
              <a:t>A repeated measures ANOVA revealed that significant differences (</a:t>
            </a:r>
            <a:r>
              <a:rPr lang="en-US" sz="3200" i="1" dirty="0"/>
              <a:t>F</a:t>
            </a:r>
            <a:r>
              <a:rPr lang="en-US" sz="3200" baseline="-25000" dirty="0"/>
              <a:t>(7) </a:t>
            </a:r>
            <a:r>
              <a:rPr lang="en-US" sz="3200" dirty="0"/>
              <a:t>= 6.92, </a:t>
            </a:r>
            <a:r>
              <a:rPr lang="en-US" sz="3200" i="1" dirty="0"/>
              <a:t>p</a:t>
            </a:r>
            <a:r>
              <a:rPr lang="en-US" sz="3200" dirty="0"/>
              <a:t> = .034) existed between pre-BFR VO</a:t>
            </a:r>
            <a:r>
              <a:rPr lang="en-US" sz="3200" baseline="-25000" dirty="0"/>
              <a:t>2max</a:t>
            </a:r>
            <a:r>
              <a:rPr lang="en-US" sz="3200" dirty="0"/>
              <a:t> (44.2 ml/kg/min  ± 7.3 ml/kg/min) and post-BFR VO</a:t>
            </a:r>
            <a:r>
              <a:rPr lang="en-US" sz="3200" baseline="-25000" dirty="0"/>
              <a:t>2max</a:t>
            </a:r>
            <a:r>
              <a:rPr lang="en-US" sz="3200" dirty="0"/>
              <a:t> (45.7 ml/kg/min ± 6.4 ml/kg/min), which was a 3.5% improvement.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Similarly, significant differences (</a:t>
            </a:r>
            <a:r>
              <a:rPr lang="en-US" sz="3200" i="1" dirty="0"/>
              <a:t>F</a:t>
            </a:r>
            <a:r>
              <a:rPr lang="en-US" sz="3200" baseline="-25000" dirty="0"/>
              <a:t>(7) </a:t>
            </a:r>
            <a:r>
              <a:rPr lang="en-US" sz="3200" dirty="0"/>
              <a:t>= 8.17, </a:t>
            </a:r>
            <a:r>
              <a:rPr lang="en-US" sz="3200" i="1" dirty="0"/>
              <a:t>p</a:t>
            </a:r>
            <a:r>
              <a:rPr lang="en-US" sz="3200" dirty="0"/>
              <a:t> = .024) existed between pre-BFR 1.5 mile run times (643 sec. ± 75 sec.) and post-BFR 1.5 mile run times (636 sec. ± 73 sec.), which represented a 7-second improvement. </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Finally, significant differences (</a:t>
            </a:r>
            <a:r>
              <a:rPr lang="en-US" sz="3200" i="1" dirty="0"/>
              <a:t>F</a:t>
            </a:r>
            <a:r>
              <a:rPr lang="en-US" sz="3200" baseline="-25000" dirty="0"/>
              <a:t>(7) </a:t>
            </a:r>
            <a:r>
              <a:rPr lang="en-US" sz="3200" dirty="0"/>
              <a:t>= 9.95, </a:t>
            </a:r>
            <a:r>
              <a:rPr lang="en-US" sz="3200" i="1" dirty="0"/>
              <a:t>p</a:t>
            </a:r>
            <a:r>
              <a:rPr lang="en-US" sz="3200" dirty="0"/>
              <a:t> = .016) existed between pre-BFR thigh muscle cross sectional area (67.4 cm</a:t>
            </a:r>
            <a:r>
              <a:rPr lang="en-US" sz="3200" baseline="30000" dirty="0"/>
              <a:t>2</a:t>
            </a:r>
            <a:r>
              <a:rPr lang="en-US" sz="3200" dirty="0"/>
              <a:t> ± 38.3 cm</a:t>
            </a:r>
            <a:r>
              <a:rPr lang="en-US" sz="3200" baseline="30000" dirty="0"/>
              <a:t>2</a:t>
            </a:r>
            <a:r>
              <a:rPr lang="en-US" sz="3200" dirty="0"/>
              <a:t>) and post-BFR thigh muscle cross sectional area (95.0 cm</a:t>
            </a:r>
            <a:r>
              <a:rPr lang="en-US" sz="3200" baseline="30000" dirty="0"/>
              <a:t>2</a:t>
            </a:r>
            <a:r>
              <a:rPr lang="en-US" sz="3200" dirty="0"/>
              <a:t> ± 32.0 cm</a:t>
            </a:r>
            <a:r>
              <a:rPr lang="en-US" sz="3200" baseline="30000" dirty="0"/>
              <a:t>2</a:t>
            </a:r>
            <a:r>
              <a:rPr lang="en-US" sz="3200" dirty="0"/>
              <a:t>), which was a 41% increase.  </a:t>
            </a:r>
          </a:p>
          <a:p>
            <a:endParaRPr lang="en-US" sz="3200" dirty="0">
              <a:latin typeface="+mn-lt"/>
              <a:cs typeface="Times New Roman" panose="02020603050405020304" pitchFamily="18" charset="0"/>
            </a:endParaRPr>
          </a:p>
        </p:txBody>
      </p:sp>
      <p:sp>
        <p:nvSpPr>
          <p:cNvPr id="43" name="Rectangle 55"/>
          <p:cNvSpPr>
            <a:spLocks noChangeArrowheads="1"/>
          </p:cNvSpPr>
          <p:nvPr/>
        </p:nvSpPr>
        <p:spPr bwMode="auto">
          <a:xfrm>
            <a:off x="11570970" y="28349448"/>
            <a:ext cx="9841230" cy="987552"/>
          </a:xfrm>
          <a:prstGeom prst="rect">
            <a:avLst/>
          </a:prstGeom>
          <a:ln>
            <a:headEnd/>
            <a:tailEnd/>
          </a:ln>
        </p:spPr>
        <p:style>
          <a:lnRef idx="1">
            <a:schemeClr val="dk1"/>
          </a:lnRef>
          <a:fillRef idx="2">
            <a:schemeClr val="dk1"/>
          </a:fillRef>
          <a:effectRef idx="1">
            <a:schemeClr val="dk1"/>
          </a:effectRef>
          <a:fontRef idx="minor">
            <a:schemeClr val="dk1"/>
          </a:fontRef>
        </p:style>
        <p:txBody>
          <a:bodyPr lIns="77807" tIns="38904" rIns="77807" bIns="38904" anchor="ctr" anchorCtr="0"/>
          <a:lstStyle/>
          <a:p>
            <a:pPr algn="ctr" defTabSz="3291740">
              <a:defRPr/>
            </a:pPr>
            <a:r>
              <a:rPr lang="en-US" sz="5400" b="1" dirty="0">
                <a:solidFill>
                  <a:srgbClr val="6F2C3F"/>
                </a:solidFill>
                <a:effectLst>
                  <a:outerShdw blurRad="38100" dist="38100" dir="2700000" algn="tl">
                    <a:srgbClr val="C0C0C0"/>
                  </a:outerShdw>
                </a:effectLst>
                <a:ea typeface="Batang" panose="02030600000101010101" pitchFamily="18" charset="-127"/>
                <a:cs typeface="Times New Roman"/>
              </a:rPr>
              <a:t>Results</a:t>
            </a:r>
          </a:p>
        </p:txBody>
      </p:sp>
      <mc:AlternateContent xmlns:mc="http://schemas.openxmlformats.org/markup-compatibility/2006" xmlns:p14="http://schemas.microsoft.com/office/powerpoint/2010/main">
        <mc:Choice Requires="p14">
          <p:contentPart p14:bwMode="auto" r:id="rId5">
            <p14:nvContentPartPr>
              <p14:cNvPr id="18" name="Ink 17"/>
              <p14:cNvContentPartPr/>
              <p14:nvPr/>
            </p14:nvContentPartPr>
            <p14:xfrm>
              <a:off x="3086040" y="5867280"/>
              <a:ext cx="228960" cy="152640"/>
            </p14:xfrm>
          </p:contentPart>
        </mc:Choice>
        <mc:Fallback xmlns="">
          <p:pic>
            <p:nvPicPr>
              <p:cNvPr id="18" name="Ink 17"/>
              <p:cNvPicPr/>
              <p:nvPr/>
            </p:nvPicPr>
            <p:blipFill>
              <a:blip r:embed="rId10"/>
              <a:stretch>
                <a:fillRect/>
              </a:stretch>
            </p:blipFill>
            <p:spPr>
              <a:xfrm>
                <a:off x="3083160" y="5863920"/>
                <a:ext cx="234960" cy="159120"/>
              </a:xfrm>
              <a:prstGeom prst="rect">
                <a:avLst/>
              </a:prstGeom>
            </p:spPr>
          </p:pic>
        </mc:Fallback>
      </mc:AlternateContent>
    </p:spTree>
  </p:cSld>
  <p:clrMapOvr>
    <a:masterClrMapping/>
  </p:clrMapOvr>
</p:sld>
</file>

<file path=ppt/theme/theme1.xml><?xml version="1.0" encoding="utf-8"?>
<a:theme xmlns:a="http://schemas.openxmlformats.org/drawingml/2006/main" name="Default Desig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867150" rtl="0" eaLnBrk="1" fontAlgn="base" latinLnBrk="0" hangingPunct="1">
          <a:lnSpc>
            <a:spcPct val="100000"/>
          </a:lnSpc>
          <a:spcBef>
            <a:spcPct val="0"/>
          </a:spcBef>
          <a:spcAft>
            <a:spcPct val="0"/>
          </a:spcAft>
          <a:buClrTx/>
          <a:buSzTx/>
          <a:buFontTx/>
          <a:buNone/>
          <a:tabLst/>
          <a:defRPr kumimoji="0" lang="en-US" sz="7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867150" rtl="0" eaLnBrk="1" fontAlgn="base" latinLnBrk="0" hangingPunct="1">
          <a:lnSpc>
            <a:spcPct val="100000"/>
          </a:lnSpc>
          <a:spcBef>
            <a:spcPct val="0"/>
          </a:spcBef>
          <a:spcAft>
            <a:spcPct val="0"/>
          </a:spcAft>
          <a:buClrTx/>
          <a:buSzTx/>
          <a:buFontTx/>
          <a:buNone/>
          <a:tabLst/>
          <a:defRPr kumimoji="0" lang="en-US" sz="7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12584</TotalTime>
  <Words>1709</Words>
  <Application>Microsoft Office PowerPoint</Application>
  <PresentationFormat>Custom</PresentationFormat>
  <Paragraphs>98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Batang</vt:lpstr>
      <vt:lpstr>Arial</vt:lpstr>
      <vt:lpstr>Calibri</vt:lpstr>
      <vt:lpstr>Times New Roman</vt:lpstr>
      <vt:lpstr>Default Design</vt:lpstr>
      <vt:lpstr>PowerPoint Presentation</vt:lpstr>
    </vt:vector>
  </TitlesOfParts>
  <Company>SIUE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John Smith</dc:creator>
  <cp:lastModifiedBy>David Weinstein</cp:lastModifiedBy>
  <cp:revision>321</cp:revision>
  <cp:lastPrinted>2016-12-02T00:34:42Z</cp:lastPrinted>
  <dcterms:created xsi:type="dcterms:W3CDTF">2005-08-05T16:26:08Z</dcterms:created>
  <dcterms:modified xsi:type="dcterms:W3CDTF">2018-09-10T15:07:58Z</dcterms:modified>
</cp:coreProperties>
</file>